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omments/comment1.xml" ContentType="application/vnd.openxmlformats-officedocument.presentationml.comments+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omments/comment2.xml" ContentType="application/vnd.openxmlformats-officedocument.presentationml.comments+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0"/>
  </p:notesMasterIdLst>
  <p:sldIdLst>
    <p:sldId id="256" r:id="rId2"/>
    <p:sldId id="257" r:id="rId3"/>
    <p:sldId id="258" r:id="rId4"/>
    <p:sldId id="259" r:id="rId5"/>
    <p:sldId id="348" r:id="rId6"/>
    <p:sldId id="372" r:id="rId7"/>
    <p:sldId id="373" r:id="rId8"/>
    <p:sldId id="260" r:id="rId9"/>
    <p:sldId id="261" r:id="rId10"/>
    <p:sldId id="407" r:id="rId11"/>
    <p:sldId id="408" r:id="rId12"/>
    <p:sldId id="405" r:id="rId13"/>
    <p:sldId id="406" r:id="rId14"/>
    <p:sldId id="409" r:id="rId15"/>
    <p:sldId id="410" r:id="rId16"/>
    <p:sldId id="430" r:id="rId17"/>
    <p:sldId id="369" r:id="rId18"/>
    <p:sldId id="411" r:id="rId19"/>
    <p:sldId id="388" r:id="rId20"/>
    <p:sldId id="389" r:id="rId21"/>
    <p:sldId id="390" r:id="rId22"/>
    <p:sldId id="391" r:id="rId23"/>
    <p:sldId id="392" r:id="rId24"/>
    <p:sldId id="431" r:id="rId25"/>
    <p:sldId id="393" r:id="rId26"/>
    <p:sldId id="412" r:id="rId27"/>
    <p:sldId id="428" r:id="rId28"/>
    <p:sldId id="429" r:id="rId29"/>
    <p:sldId id="394" r:id="rId30"/>
    <p:sldId id="395" r:id="rId31"/>
    <p:sldId id="396" r:id="rId32"/>
    <p:sldId id="341" r:id="rId33"/>
    <p:sldId id="397" r:id="rId34"/>
    <p:sldId id="263" r:id="rId35"/>
    <p:sldId id="371" r:id="rId36"/>
    <p:sldId id="377" r:id="rId37"/>
    <p:sldId id="378" r:id="rId38"/>
    <p:sldId id="370" r:id="rId39"/>
    <p:sldId id="380" r:id="rId40"/>
    <p:sldId id="368" r:id="rId41"/>
    <p:sldId id="381" r:id="rId42"/>
    <p:sldId id="379" r:id="rId43"/>
    <p:sldId id="382" r:id="rId44"/>
    <p:sldId id="383" r:id="rId45"/>
    <p:sldId id="384" r:id="rId46"/>
    <p:sldId id="374" r:id="rId47"/>
    <p:sldId id="376" r:id="rId48"/>
    <p:sldId id="375" r:id="rId49"/>
    <p:sldId id="385" r:id="rId50"/>
    <p:sldId id="386" r:id="rId51"/>
    <p:sldId id="387" r:id="rId52"/>
    <p:sldId id="432" r:id="rId53"/>
    <p:sldId id="413" r:id="rId54"/>
    <p:sldId id="414" r:id="rId55"/>
    <p:sldId id="415" r:id="rId56"/>
    <p:sldId id="403" r:id="rId57"/>
    <p:sldId id="433" r:id="rId58"/>
    <p:sldId id="434" r:id="rId59"/>
    <p:sldId id="399" r:id="rId60"/>
    <p:sldId id="400" r:id="rId61"/>
    <p:sldId id="418" r:id="rId62"/>
    <p:sldId id="308" r:id="rId63"/>
    <p:sldId id="419" r:id="rId64"/>
    <p:sldId id="420" r:id="rId65"/>
    <p:sldId id="421" r:id="rId66"/>
    <p:sldId id="416" r:id="rId67"/>
    <p:sldId id="423" r:id="rId68"/>
    <p:sldId id="422" r:id="rId69"/>
    <p:sldId id="425" r:id="rId70"/>
    <p:sldId id="426" r:id="rId71"/>
    <p:sldId id="427" r:id="rId72"/>
    <p:sldId id="398" r:id="rId73"/>
    <p:sldId id="325" r:id="rId74"/>
    <p:sldId id="326" r:id="rId75"/>
    <p:sldId id="327" r:id="rId76"/>
    <p:sldId id="328" r:id="rId77"/>
    <p:sldId id="275" r:id="rId78"/>
    <p:sldId id="350" r:id="rId79"/>
  </p:sldIdLst>
  <p:sldSz cx="18288000" cy="10287000"/>
  <p:notesSz cx="6858000" cy="9144000"/>
  <p:embeddedFontLst>
    <p:embeddedFont>
      <p:font typeface="Calibri" panose="020F0502020204030204" pitchFamily="34" charset="0"/>
      <p:regular r:id="rId81"/>
      <p:bold r:id="rId82"/>
      <p:italic r:id="rId83"/>
      <p:boldItalic r:id="rId84"/>
    </p:embeddedFont>
    <p:embeddedFont>
      <p:font typeface="Cambria Math" panose="02040503050406030204" pitchFamily="18" charset="0"/>
      <p:regular r:id="rId85"/>
    </p:embeddedFont>
    <p:embeddedFont>
      <p:font typeface="Consolas" panose="020B0609020204030204" pitchFamily="49" charset="0"/>
      <p:regular r:id="rId86"/>
      <p:bold r:id="rId87"/>
      <p:italic r:id="rId88"/>
      <p:boldItalic r:id="rId89"/>
    </p:embeddedFont>
    <p:embeddedFont>
      <p:font typeface="Gidole" panose="02000503000000000000" pitchFamily="2" charset="0"/>
      <p:regular r:id="rId90"/>
    </p:embeddedFont>
    <p:embeddedFont>
      <p:font typeface="League Spartan" panose="020B0604020202020204" charset="0"/>
      <p:regular r:id="rId91"/>
    </p:embeddedFont>
    <p:embeddedFont>
      <p:font typeface="Open Sans Extra Bold" panose="020B0604020202020204" charset="0"/>
      <p:regular r:id="rId92"/>
    </p:embeddedFont>
    <p:embeddedFont>
      <p:font typeface="Roboto Mono" pitchFamily="2" charset="0"/>
      <p:regular r:id="rId93"/>
      <p:bold r:id="rId94"/>
      <p:italic r:id="rId95"/>
      <p:boldItalic r:id="rId9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259"/>
            <p14:sldId id="348"/>
            <p14:sldId id="372"/>
            <p14:sldId id="373"/>
          </p14:sldIdLst>
        </p14:section>
        <p14:section name="Expected values and repeated measures" id="{D36BEA4A-749A-4790-8EF2-7F0913049DA3}">
          <p14:sldIdLst>
            <p14:sldId id="260"/>
            <p14:sldId id="261"/>
            <p14:sldId id="407"/>
            <p14:sldId id="408"/>
            <p14:sldId id="405"/>
            <p14:sldId id="406"/>
            <p14:sldId id="409"/>
            <p14:sldId id="410"/>
            <p14:sldId id="430"/>
            <p14:sldId id="369"/>
            <p14:sldId id="411"/>
            <p14:sldId id="388"/>
            <p14:sldId id="389"/>
            <p14:sldId id="390"/>
            <p14:sldId id="391"/>
            <p14:sldId id="392"/>
            <p14:sldId id="431"/>
            <p14:sldId id="393"/>
            <p14:sldId id="412"/>
            <p14:sldId id="428"/>
            <p14:sldId id="429"/>
            <p14:sldId id="394"/>
            <p14:sldId id="395"/>
            <p14:sldId id="396"/>
            <p14:sldId id="341"/>
          </p14:sldIdLst>
        </p14:section>
        <p14:section name="Working with multiple groups" id="{9AA19D60-F4C2-484A-9E92-4C66EC550F8A}">
          <p14:sldIdLst>
            <p14:sldId id="397"/>
            <p14:sldId id="263"/>
            <p14:sldId id="371"/>
            <p14:sldId id="377"/>
            <p14:sldId id="378"/>
            <p14:sldId id="370"/>
            <p14:sldId id="380"/>
            <p14:sldId id="368"/>
            <p14:sldId id="381"/>
            <p14:sldId id="379"/>
            <p14:sldId id="382"/>
            <p14:sldId id="383"/>
            <p14:sldId id="384"/>
            <p14:sldId id="374"/>
            <p14:sldId id="376"/>
            <p14:sldId id="375"/>
            <p14:sldId id="385"/>
            <p14:sldId id="386"/>
            <p14:sldId id="387"/>
            <p14:sldId id="432"/>
            <p14:sldId id="413"/>
            <p14:sldId id="414"/>
            <p14:sldId id="415"/>
            <p14:sldId id="403"/>
            <p14:sldId id="433"/>
            <p14:sldId id="434"/>
            <p14:sldId id="399"/>
            <p14:sldId id="400"/>
            <p14:sldId id="418"/>
            <p14:sldId id="308"/>
            <p14:sldId id="419"/>
            <p14:sldId id="420"/>
            <p14:sldId id="421"/>
            <p14:sldId id="416"/>
            <p14:sldId id="423"/>
            <p14:sldId id="422"/>
            <p14:sldId id="425"/>
            <p14:sldId id="426"/>
            <p14:sldId id="427"/>
            <p14:sldId id="398"/>
          </p14:sldIdLst>
        </p14:section>
        <p14:section name="4. Conclusion" id="{A4138F31-BD73-4858-9C6C-68D5E4BFA6DB}">
          <p14:sldIdLst>
            <p14:sldId id="325"/>
            <p14:sldId id="326"/>
            <p14:sldId id="327"/>
            <p14:sldId id="328"/>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8463" autoAdjust="0"/>
  </p:normalViewPr>
  <p:slideViewPr>
    <p:cSldViewPr>
      <p:cViewPr varScale="1">
        <p:scale>
          <a:sx n="48" d="100"/>
          <a:sy n="48" d="100"/>
        </p:scale>
        <p:origin x="1090" y="58"/>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presProps" Target="presProps.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06-06T14:42:48.473" idx="2">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0-06-06T10:43:25.607" idx="1">
    <p:pos x="5720" y="2456"/>
    <p:text>Look up what metric this is</p:text>
    <p:extLst>
      <p:ext uri="{C676402C-5697-4E1C-873F-D02D1690AC5C}">
        <p15:threadingInfo xmlns:p15="http://schemas.microsoft.com/office/powerpoint/2012/main" timeZoneBias="240"/>
      </p:ext>
    </p:extLst>
  </p:cm>
</p:cmLst>
</file>

<file path=ppt/media/image1.png>
</file>

<file path=ppt/media/image10.jpeg>
</file>

<file path=ppt/media/image11.jpeg>
</file>

<file path=ppt/media/image12.jpeg>
</file>

<file path=ppt/media/image13.jpeg>
</file>

<file path=ppt/media/image14.png>
</file>

<file path=ppt/media/image140.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3.png>
</file>

<file path=ppt/media/image4.png>
</file>

<file path=ppt/media/image5.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maybe I want to see if there is any significant relationship in home with AC versus homes that have a rec room? Let’s take a look. </a:t>
            </a:r>
          </a:p>
          <a:p>
            <a:r>
              <a:rPr lang="en-US" dirty="0"/>
              <a:t>Jump to the worksheet and show these are both yes-no variables, so we can’t calculate the averages of them, we can only compare the relative frequencies of each category and decide whether there is a significant difference. Back to slides.</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4239320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chi-square test of independence. You will often see it as the Greek letter chi with the exponent 2 sign.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64682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each of the tests we are going to walk through, I will state upfront what the assumptions are. These may not seem that important but it’s garbage in, garbage out, if we can’t meet the assumptions of the test, then we can’t trust what the test tells us. So let’s take a look.</a:t>
            </a:r>
          </a:p>
          <a:p>
            <a:endParaRPr lang="en-US" dirty="0"/>
          </a:p>
          <a:p>
            <a:r>
              <a:rPr lang="en-US" dirty="0"/>
              <a:t>For the chi-square, we’ll use it when we have two variables that are each categorical, and if you remember from our first course, a binary variable is a type of categorical variable, so we are good there.</a:t>
            </a:r>
          </a:p>
          <a:p>
            <a:endParaRPr lang="en-US" dirty="0"/>
          </a:p>
          <a:p>
            <a:r>
              <a:rPr lang="en-US" dirty="0"/>
              <a:t>The same house can’t both have and not have a rec room for the purposes of this analysis. They have to fit snugly into one of the categories and it has to be exclusive of the other categories.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32292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like to state the hypotheses for each test we cover because these basically tell you in one sentence what the test is going to tell for you.</a:t>
            </a:r>
          </a:p>
          <a:p>
            <a:endParaRPr lang="en-US" dirty="0"/>
          </a:p>
          <a:p>
            <a:r>
              <a:rPr lang="en-US" dirty="0"/>
              <a:t>This goes back to being able to explain this to general audiences. Do you think it will make more sense to say to your boss, “I ran a chi-square independence test?” Or, “I ran a test to see if there is any relationship between having a basement and having a rec room.”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549422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with all that said, let’s dive into the file and look for a relationship between having AC vs a rec-room. I will be working off the demo notes as I do this, you are welcome to as well.</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3736137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to test for this on a new dataset. Don’t forget to consult the demo notes if you get stuck.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1822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another type of statistical test. In the last class we discovered that houses with AC have significantly higher average sales prices than those without. </a:t>
            </a:r>
          </a:p>
          <a:p>
            <a:endParaRPr lang="en-US" dirty="0"/>
          </a:p>
          <a:p>
            <a:r>
              <a:rPr lang="en-US" dirty="0"/>
              <a:t>A similar study would be to measure the sale price of homes without AC. Then install the AC. Then measure the sale price after the installation. This is called </a:t>
            </a:r>
            <a:r>
              <a:rPr lang="en-US" i="1" dirty="0"/>
              <a:t>repeated measures </a:t>
            </a:r>
            <a:r>
              <a:rPr lang="en-US" i="0" dirty="0"/>
              <a:t> because we are taking measures of the same observation at individual time points. There is often some </a:t>
            </a:r>
            <a:r>
              <a:rPr lang="en-US" i="1" dirty="0"/>
              <a:t>intervention </a:t>
            </a:r>
            <a:r>
              <a:rPr lang="en-US" i="0" dirty="0"/>
              <a:t>between the time points. </a:t>
            </a:r>
          </a:p>
          <a:p>
            <a:endParaRPr lang="en-US" i="0" dirty="0"/>
          </a:p>
          <a:p>
            <a:r>
              <a:rPr lang="en-US" i="0" dirty="0"/>
              <a:t>Now, in many settings, this is very difficult to conduct a repeated measures analysis, because it’s hard enough to measure these things </a:t>
            </a:r>
            <a:r>
              <a:rPr lang="en-US" i="1" dirty="0"/>
              <a:t>once</a:t>
            </a:r>
            <a:r>
              <a:rPr lang="en-US" i="0" dirty="0"/>
              <a:t>, let enough at multiple time points. Could you imagine buying a house, putting in AC, and then flipping it? That would be a very costly experiment with a lot of room for error.</a:t>
            </a:r>
          </a:p>
          <a:p>
            <a:endParaRPr lang="en-US" i="0" dirty="0"/>
          </a:p>
          <a:p>
            <a:r>
              <a:rPr lang="en-US" i="0" dirty="0"/>
              <a:t>But in some places like healthcare or education, where you are presenting new treatments or methods to your participants, and it’s likely you’ll be able to measure those participants at a later date, this is a common method. </a:t>
            </a:r>
          </a:p>
          <a:p>
            <a:endParaRPr lang="en-US" i="0" dirty="0"/>
          </a:p>
          <a:p>
            <a:r>
              <a:rPr lang="en-US" i="0" dirty="0"/>
              <a:t>So let’s get into one particular test related to repeated measures.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71240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paired-sample t-test. This is sometimes called the dependent samples t-test and, what do you know, it does have some relations to the independent samples t-test! This is the test we focused on in the last section.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8387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are the assumptions here? First is that the data is paired. For each observation, we have a recorded observation for time 1 </a:t>
            </a:r>
            <a:r>
              <a:rPr lang="en-US" i="1" dirty="0"/>
              <a:t>and </a:t>
            </a:r>
            <a:r>
              <a:rPr lang="en-US" i="0" dirty="0"/>
              <a:t>time 2. If we do not have a recorded observation at each time point, we cannot use that record!  And this test is to be used for when you have two time periods, if you have more, you use another test.</a:t>
            </a:r>
          </a:p>
          <a:p>
            <a:endParaRPr lang="en-US" i="0" dirty="0"/>
          </a:p>
          <a:p>
            <a:r>
              <a:rPr lang="en-US" i="0" dirty="0"/>
              <a:t>This test also assumes normality for each time point,  similar to the independent samples 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83440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our null hypothesis for this test is that there is no difference on average for our observations between time 1 and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869793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Cool, let’s take a look at an example, this one coming from the healthcare domain as many of these will. Here we have a patient intervention and we want to see if there is a significant difference in the blood pressures from time 1 to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49584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17700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took the above chart right from this research paper and we were able to get the exact results. Pretty cool! Congrats on replicating a research study.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046029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596844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do another kind of repeated-measures analysis. But this time, we are not going to assume normality, which means we’ll be conducing a </a:t>
            </a:r>
            <a:r>
              <a:rPr lang="en-US" i="1" dirty="0"/>
              <a:t>non-parametric </a:t>
            </a:r>
            <a:r>
              <a:rPr lang="en-US" i="0" dirty="0"/>
              <a:t>test. </a:t>
            </a:r>
          </a:p>
          <a:p>
            <a:r>
              <a:rPr lang="en-US" i="0" dirty="0"/>
              <a:t>Let’s do the example </a:t>
            </a:r>
            <a:r>
              <a:rPr lang="en-US" i="1" dirty="0"/>
              <a:t>first</a:t>
            </a:r>
            <a:r>
              <a:rPr lang="en-US" i="0" dirty="0"/>
              <a:t>, and then get deeper into the distinction between these two types of statistical tests.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4113178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do that with what’s called the Wilcoxon signed-rank test.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51700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assumptions are pretty similar to the t-test with one </a:t>
            </a:r>
            <a:r>
              <a:rPr lang="en-US" i="1" dirty="0"/>
              <a:t>very </a:t>
            </a:r>
            <a:r>
              <a:rPr lang="en-US" i="0" dirty="0"/>
              <a:t>important difference, that we are no longer assuming normality in our data. This means we can </a:t>
            </a:r>
            <a:r>
              <a:rPr lang="en-US" i="1" dirty="0"/>
              <a:t>no longer </a:t>
            </a:r>
            <a:r>
              <a:rPr lang="en-US" i="0" dirty="0"/>
              <a:t>test for the difference in means, because we aren’t assuming that the distribution of our sample means is normal.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93629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we are going to look for the</a:t>
            </a:r>
            <a:r>
              <a:rPr lang="en-US" i="1" dirty="0"/>
              <a:t> median</a:t>
            </a:r>
            <a:r>
              <a:rPr lang="en-US" i="0" dirty="0"/>
              <a:t> difference and whether that’s equal to zero. We will rank-order the distances for each time point between 1 and 2, and between those differences determine whether if we’d expect the median difference is zero.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109084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go ahead and do that with this dataset, again from the healthcare space. We want to see if there is a difference among the same patients in cortisol measures in the morning versus the evening.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58117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This is a follow-up from my Excel Statistics for Business Analytics course, so you should be in good shape for this class. You don’t have to have taken it. But I think it will help. </a:t>
            </a:r>
          </a:p>
          <a:p>
            <a:r>
              <a:rPr lang="en-US" dirty="0"/>
              <a:t>Pulse check on who’s taken it?</a:t>
            </a:r>
          </a:p>
          <a:p>
            <a:endParaRPr lang="en-US" dirty="0"/>
          </a:p>
          <a:p>
            <a:r>
              <a:rPr lang="en-US" dirty="0"/>
              <a:t>We are going to the next level here on this course. In the last course we focused on descriptive statistics, and then made the leap into inferential statistics with the t-test. And in that test we looked for a statistically significant difference in the means of two values. </a:t>
            </a:r>
          </a:p>
          <a:p>
            <a:endParaRPr lang="en-US" dirty="0"/>
          </a:p>
          <a:p>
            <a:r>
              <a:rPr lang="en-US" dirty="0"/>
              <a:t>We are going to go beyond that now and test things like the differences between three or groups, or the same variable at different points in time. We are also going to get into building a basic predictive model using linear regression, and if you’ve ever heard the discussion about the fine line between correlation and causation, we will see those both here.</a:t>
            </a:r>
          </a:p>
          <a:p>
            <a:endParaRPr lang="en-US" dirty="0"/>
          </a:p>
          <a:p>
            <a:r>
              <a:rPr lang="en-US" dirty="0"/>
              <a:t>As always, I want this to be as business-oriented as possible, we will use real-world datasets, and you will learn how to explain and apply this stuff into a business setting so that our non stats-enlightened counterparts can follow along. </a:t>
            </a:r>
            <a:br>
              <a:rPr lang="en-US" dirty="0"/>
            </a:br>
            <a:br>
              <a:rPr lang="en-US" dirty="0"/>
            </a:br>
            <a:r>
              <a:rPr lang="en-US" dirty="0"/>
              <a:t>And one of the best ways to explain something to someone is to draw a picture, and that’s what we’ll do by building data visualizations throughout. They play a crucial role in interpretation, not just for our audience, but for us – as you’ll see, failing to visualize our data can lead to some pretty wild mis-interpretations.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recap what actually happened here.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30700102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351901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Whew! </a:t>
            </a:r>
            <a:r>
              <a:rPr lang="en-US" i="0" dirty="0"/>
              <a:t>That was a whirlwind. I hope that that helped you start thinking outside just being able to do independent samples t-tests, there is a whole world out there, and we will continue surveying it for the rest of the class! </a:t>
            </a:r>
            <a:endParaRPr lang="en-US" i="1" dirty="0"/>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551416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continue on our medley of statistics. In this section, we will look at a way to compare the means of more than two groups. We will also look at how to analyze the linear relationship between two or more continuous variables, that will serve as the basis for our last section on linear regression.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684526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things first, the more and more advanced we get with these analyses and expand our repertoire  it’s very tempting to want to cut corners by doing things like skipping the descriptive statistics.  Don’t do this! We’ve already </a:t>
            </a:r>
            <a:r>
              <a:rPr lang="en-US" i="1" dirty="0"/>
              <a:t>kind </a:t>
            </a:r>
            <a:r>
              <a:rPr lang="en-US" i="0" dirty="0"/>
              <a:t>of done it in the last section, by not really looking for ourselves at the means and not graphing our relationships, but that ends now.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297382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remember </a:t>
            </a:r>
          </a:p>
          <a:p>
            <a:r>
              <a:rPr lang="en-US" dirty="0"/>
              <a:t>The expected value that’s what we were talking about before.</a:t>
            </a:r>
          </a:p>
          <a:p>
            <a:r>
              <a:rPr lang="en-US" dirty="0"/>
              <a:t>We also don’t want to forget about these other measures. OK Great.</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39066569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keep visualizing our data. This may seem so unsophisticated to draw a picture, but we are visual creatures, we need to see a picture! So let’s look at a couple of ways to plot the distribution of a variable. The first will be familiar to you if you took the previous class, but let’s look at another way to visualize the data.</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17135620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turn to plot these relationships. </a:t>
            </a:r>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39106855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you were thinking too many steps ahead of me, you may have thought, well, how are we going to test these differences across groups? Because with the t-test we were only able to test for differences between two groups? Well,  that means it’s time for a new type of test! Get ready…</a:t>
            </a:r>
          </a:p>
        </p:txBody>
      </p:sp>
      <p:sp>
        <p:nvSpPr>
          <p:cNvPr id="4" name="Slide Number Placeholder 3"/>
          <p:cNvSpPr>
            <a:spLocks noGrp="1"/>
          </p:cNvSpPr>
          <p:nvPr>
            <p:ph type="sldNum" sz="quarter" idx="5"/>
          </p:nvPr>
        </p:nvSpPr>
        <p:spPr/>
        <p:txBody>
          <a:bodyPr/>
          <a:lstStyle/>
          <a:p>
            <a:fld id="{FFB500C5-13F7-48FC-8160-C29AECF6C602}" type="slidenum">
              <a:rPr lang="en-US" smtClean="0"/>
              <a:t>38</a:t>
            </a:fld>
            <a:endParaRPr lang="en-US"/>
          </a:p>
        </p:txBody>
      </p:sp>
    </p:spTree>
    <p:extLst>
      <p:ext uri="{BB962C8B-B14F-4D97-AF65-F5344CB8AC3E}">
        <p14:creationId xmlns:p14="http://schemas.microsoft.com/office/powerpoint/2010/main" val="2673730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 the analysis of variance, or ANOVA. As with the others that we’ve covered thus far, let’s walk through the assumptions and the hypotheses for this test.</a:t>
            </a:r>
          </a:p>
        </p:txBody>
      </p:sp>
      <p:sp>
        <p:nvSpPr>
          <p:cNvPr id="4" name="Slide Number Placeholder 3"/>
          <p:cNvSpPr>
            <a:spLocks noGrp="1"/>
          </p:cNvSpPr>
          <p:nvPr>
            <p:ph type="sldNum" sz="quarter" idx="5"/>
          </p:nvPr>
        </p:nvSpPr>
        <p:spPr/>
        <p:txBody>
          <a:bodyPr/>
          <a:lstStyle/>
          <a:p>
            <a:fld id="{FFB500C5-13F7-48FC-8160-C29AECF6C602}" type="slidenum">
              <a:rPr lang="en-US" smtClean="0"/>
              <a:t>39</a:t>
            </a:fld>
            <a:endParaRPr lang="en-US"/>
          </a:p>
        </p:txBody>
      </p:sp>
    </p:spTree>
    <p:extLst>
      <p:ext uri="{BB962C8B-B14F-4D97-AF65-F5344CB8AC3E}">
        <p14:creationId xmlns:p14="http://schemas.microsoft.com/office/powerpoint/2010/main" val="1129944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 first three should sound pretty familiar, we’ve got random, independent variables, this time we’ve got multiple groups, and they should be normal, fine.</a:t>
            </a:r>
          </a:p>
          <a:p>
            <a:r>
              <a:rPr lang="en-US" dirty="0"/>
              <a:t>The extra assumption we have is that the population variance is equal for all groups, we’ll see why that’s important in a minute here. It seems </a:t>
            </a:r>
            <a:r>
              <a:rPr lang="en-US" dirty="0" err="1"/>
              <a:t>kinda</a:t>
            </a:r>
            <a:r>
              <a:rPr lang="en-US" dirty="0"/>
              <a:t> weird that we are comparing means, but there is an assumption about variance, and it’s called the analysis of </a:t>
            </a:r>
            <a:r>
              <a:rPr lang="en-US" i="1" dirty="0"/>
              <a:t>variance</a:t>
            </a:r>
            <a:r>
              <a:rPr lang="en-US" i="0" dirty="0"/>
              <a:t>, what gives?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40</a:t>
            </a:fld>
            <a:endParaRPr lang="en-US"/>
          </a:p>
        </p:txBody>
      </p:sp>
    </p:spTree>
    <p:extLst>
      <p:ext uri="{BB962C8B-B14F-4D97-AF65-F5344CB8AC3E}">
        <p14:creationId xmlns:p14="http://schemas.microsoft.com/office/powerpoint/2010/main" val="37387373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our hypotheses, and these seem in line with what we’ve done before, right? There is no difference in the means across groups. Great.</a:t>
            </a:r>
          </a:p>
          <a:p>
            <a:r>
              <a:rPr lang="en-US" dirty="0"/>
              <a:t>So….</a:t>
            </a:r>
          </a:p>
        </p:txBody>
      </p:sp>
      <p:sp>
        <p:nvSpPr>
          <p:cNvPr id="4" name="Slide Number Placeholder 3"/>
          <p:cNvSpPr>
            <a:spLocks noGrp="1"/>
          </p:cNvSpPr>
          <p:nvPr>
            <p:ph type="sldNum" sz="quarter" idx="5"/>
          </p:nvPr>
        </p:nvSpPr>
        <p:spPr/>
        <p:txBody>
          <a:bodyPr/>
          <a:lstStyle/>
          <a:p>
            <a:fld id="{FFB500C5-13F7-48FC-8160-C29AECF6C602}" type="slidenum">
              <a:rPr lang="en-US" smtClean="0"/>
              <a:t>41</a:t>
            </a:fld>
            <a:endParaRPr lang="en-US"/>
          </a:p>
        </p:txBody>
      </p:sp>
    </p:spTree>
    <p:extLst>
      <p:ext uri="{BB962C8B-B14F-4D97-AF65-F5344CB8AC3E}">
        <p14:creationId xmlns:p14="http://schemas.microsoft.com/office/powerpoint/2010/main" val="1102702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on </a:t>
            </a:r>
            <a:r>
              <a:rPr lang="en-US" i="1" dirty="0"/>
              <a:t>earth </a:t>
            </a:r>
            <a:r>
              <a:rPr lang="en-US" i="0" dirty="0"/>
              <a:t>is it the analysis of </a:t>
            </a:r>
            <a:r>
              <a:rPr lang="en-US" i="1" dirty="0"/>
              <a:t>variance</a:t>
            </a:r>
            <a:r>
              <a:rPr lang="en-US" i="0" dirty="0"/>
              <a:t> test? Shouldn’t it be the analysis of </a:t>
            </a:r>
            <a:r>
              <a:rPr lang="en-US" i="1" dirty="0"/>
              <a:t>means </a:t>
            </a:r>
            <a:r>
              <a:rPr lang="en-US" i="0" dirty="0"/>
              <a: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42</a:t>
            </a:fld>
            <a:endParaRPr lang="en-US"/>
          </a:p>
        </p:txBody>
      </p:sp>
    </p:spTree>
    <p:extLst>
      <p:ext uri="{BB962C8B-B14F-4D97-AF65-F5344CB8AC3E}">
        <p14:creationId xmlns:p14="http://schemas.microsoft.com/office/powerpoint/2010/main" val="1134794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reason we call it the analysis of variance, is that we are using the variance to look for the difference in means.  If you can imagine here that we have three groups, we can take the grand average of the groups. Now, for each of these groups, we can decompose the variance of that group into that shared with the other groups, and that variance exclusive to the group. </a:t>
            </a:r>
          </a:p>
          <a:p>
            <a:endParaRPr lang="en-US" dirty="0"/>
          </a:p>
          <a:p>
            <a:r>
              <a:rPr lang="en-US" dirty="0"/>
              <a:t>If we find that there is more within-group variance than between-group variance, then that means that there is a significant difference in means.</a:t>
            </a:r>
          </a:p>
          <a:p>
            <a:endParaRPr lang="en-US" dirty="0"/>
          </a:p>
          <a:p>
            <a:r>
              <a:rPr lang="en-US" dirty="0"/>
              <a:t>This is one of those charts that you may want to come back to later and it will click as you sit there and take your time with it. </a:t>
            </a:r>
          </a:p>
        </p:txBody>
      </p:sp>
      <p:sp>
        <p:nvSpPr>
          <p:cNvPr id="4" name="Slide Number Placeholder 3"/>
          <p:cNvSpPr>
            <a:spLocks noGrp="1"/>
          </p:cNvSpPr>
          <p:nvPr>
            <p:ph type="sldNum" sz="quarter" idx="5"/>
          </p:nvPr>
        </p:nvSpPr>
        <p:spPr/>
        <p:txBody>
          <a:bodyPr/>
          <a:lstStyle/>
          <a:p>
            <a:fld id="{FFB500C5-13F7-48FC-8160-C29AECF6C602}" type="slidenum">
              <a:rPr lang="en-US" smtClean="0"/>
              <a:t>43</a:t>
            </a:fld>
            <a:endParaRPr lang="en-US"/>
          </a:p>
        </p:txBody>
      </p:sp>
    </p:spTree>
    <p:extLst>
      <p:ext uri="{BB962C8B-B14F-4D97-AF65-F5344CB8AC3E}">
        <p14:creationId xmlns:p14="http://schemas.microsoft.com/office/powerpoint/2010/main" val="5249415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an example here using the abalone dataset. We have male, female and infant snails and we want to see if there is any difference across the groups. </a:t>
            </a:r>
          </a:p>
        </p:txBody>
      </p:sp>
      <p:sp>
        <p:nvSpPr>
          <p:cNvPr id="4" name="Slide Number Placeholder 3"/>
          <p:cNvSpPr>
            <a:spLocks noGrp="1"/>
          </p:cNvSpPr>
          <p:nvPr>
            <p:ph type="sldNum" sz="quarter" idx="5"/>
          </p:nvPr>
        </p:nvSpPr>
        <p:spPr/>
        <p:txBody>
          <a:bodyPr/>
          <a:lstStyle/>
          <a:p>
            <a:fld id="{FFB500C5-13F7-48FC-8160-C29AECF6C602}" type="slidenum">
              <a:rPr lang="en-US" smtClean="0"/>
              <a:t>44</a:t>
            </a:fld>
            <a:endParaRPr lang="en-US"/>
          </a:p>
        </p:txBody>
      </p:sp>
    </p:spTree>
    <p:extLst>
      <p:ext uri="{BB962C8B-B14F-4D97-AF65-F5344CB8AC3E}">
        <p14:creationId xmlns:p14="http://schemas.microsoft.com/office/powerpoint/2010/main" val="2983998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did that, and it looks like yes, there is a significant difference. But the interest thing about the ANOVA is we don’t actually know </a:t>
            </a:r>
            <a:r>
              <a:rPr lang="en-US" i="1" dirty="0"/>
              <a:t>which </a:t>
            </a:r>
            <a:r>
              <a:rPr lang="en-US" i="0" dirty="0"/>
              <a:t>groups are significantly different from each other. For that, we are going to have to compare pair by pair, which groups are higher or lower.</a:t>
            </a:r>
          </a:p>
          <a:p>
            <a:endParaRPr lang="en-US" i="0" dirty="0"/>
          </a:p>
          <a:p>
            <a:r>
              <a:rPr lang="en-US" i="0" dirty="0"/>
              <a:t>Now if this sounds to you like a bunch of t-tests, you are exactly right, that’s what we will do. These are called pairwise, because we are comparing each pair of the test at a time, you may also hear this procedure called a post-hoc test because we are doing it </a:t>
            </a:r>
            <a:r>
              <a:rPr lang="en-US" i="1" dirty="0"/>
              <a:t>after </a:t>
            </a:r>
            <a:r>
              <a:rPr lang="en-US" i="0" dirty="0"/>
              <a:t>the ANOVA proper. </a:t>
            </a:r>
          </a:p>
          <a:p>
            <a:endParaRPr lang="en-US" i="0" dirty="0"/>
          </a:p>
          <a:p>
            <a:r>
              <a:rPr lang="en-US" i="0" dirty="0"/>
              <a:t>But since we are doing so many of them, we need to be extra-careful in how we analyze our results, and that is due to the way p-values operate. Let’s take an example.</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45</a:t>
            </a:fld>
            <a:endParaRPr lang="en-US"/>
          </a:p>
        </p:txBody>
      </p:sp>
    </p:spTree>
    <p:extLst>
      <p:ext uri="{BB962C8B-B14F-4D97-AF65-F5344CB8AC3E}">
        <p14:creationId xmlns:p14="http://schemas.microsoft.com/office/powerpoint/2010/main" val="31353908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our housing prices dataset.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46</a:t>
            </a:fld>
            <a:endParaRPr lang="en-US"/>
          </a:p>
        </p:txBody>
      </p:sp>
    </p:spTree>
    <p:extLst>
      <p:ext uri="{BB962C8B-B14F-4D97-AF65-F5344CB8AC3E}">
        <p14:creationId xmlns:p14="http://schemas.microsoft.com/office/powerpoint/2010/main" val="7898832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 may sound unrealistic that this would be a real-life concern, that we would be making that may tests, but it really does happen! Here is a famous case study from Google where they tested between 41 different shades of blue to see which one performs better! </a:t>
            </a:r>
          </a:p>
          <a:p>
            <a:endParaRPr lang="en-US" dirty="0"/>
          </a:p>
          <a:p>
            <a:r>
              <a:rPr lang="en-US" dirty="0"/>
              <a:t>It would be very hard to know which ones are really more effective, not just from random error.</a:t>
            </a:r>
          </a:p>
        </p:txBody>
      </p:sp>
      <p:sp>
        <p:nvSpPr>
          <p:cNvPr id="4" name="Slide Number Placeholder 3"/>
          <p:cNvSpPr>
            <a:spLocks noGrp="1"/>
          </p:cNvSpPr>
          <p:nvPr>
            <p:ph type="sldNum" sz="quarter" idx="5"/>
          </p:nvPr>
        </p:nvSpPr>
        <p:spPr/>
        <p:txBody>
          <a:bodyPr/>
          <a:lstStyle/>
          <a:p>
            <a:fld id="{FFB500C5-13F7-48FC-8160-C29AECF6C602}" type="slidenum">
              <a:rPr lang="en-US" smtClean="0"/>
              <a:t>47</a:t>
            </a:fld>
            <a:endParaRPr lang="en-US"/>
          </a:p>
        </p:txBody>
      </p:sp>
    </p:spTree>
    <p:extLst>
      <p:ext uri="{BB962C8B-B14F-4D97-AF65-F5344CB8AC3E}">
        <p14:creationId xmlns:p14="http://schemas.microsoft.com/office/powerpoint/2010/main" val="7318975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humorous one from the comic X</a:t>
            </a:r>
          </a:p>
        </p:txBody>
      </p:sp>
      <p:sp>
        <p:nvSpPr>
          <p:cNvPr id="4" name="Slide Number Placeholder 3"/>
          <p:cNvSpPr>
            <a:spLocks noGrp="1"/>
          </p:cNvSpPr>
          <p:nvPr>
            <p:ph type="sldNum" sz="quarter" idx="5"/>
          </p:nvPr>
        </p:nvSpPr>
        <p:spPr/>
        <p:txBody>
          <a:bodyPr/>
          <a:lstStyle/>
          <a:p>
            <a:fld id="{FFB500C5-13F7-48FC-8160-C29AECF6C602}" type="slidenum">
              <a:rPr lang="en-US" smtClean="0"/>
              <a:t>48</a:t>
            </a:fld>
            <a:endParaRPr lang="en-US"/>
          </a:p>
        </p:txBody>
      </p:sp>
    </p:spTree>
    <p:extLst>
      <p:ext uri="{BB962C8B-B14F-4D97-AF65-F5344CB8AC3E}">
        <p14:creationId xmlns:p14="http://schemas.microsoft.com/office/powerpoint/2010/main" val="27830248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lots of ways to adjust for this </a:t>
            </a:r>
            <a:r>
              <a:rPr lang="en-US" dirty="0" err="1"/>
              <a:t>experimentwise</a:t>
            </a:r>
            <a:r>
              <a:rPr lang="en-US" dirty="0"/>
              <a:t> error, when we are doing these post-hoc tests. Let’s do a common, relatively simple on, the Bonferroni correction.  Here we will find a new p-value to compare our data to for significance. We will divide our current alpha, which will be 5% for us, by the number of groups compared.</a:t>
            </a:r>
          </a:p>
          <a:p>
            <a:endParaRPr lang="en-US" dirty="0"/>
          </a:p>
          <a:p>
            <a:r>
              <a:rPr lang="en-US" dirty="0"/>
              <a:t>This has the benefit of making our p-value </a:t>
            </a:r>
            <a:r>
              <a:rPr lang="en-US" i="1" dirty="0"/>
              <a:t>lower</a:t>
            </a:r>
            <a:r>
              <a:rPr lang="en-US" i="0" dirty="0"/>
              <a: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49</a:t>
            </a:fld>
            <a:endParaRPr lang="en-US"/>
          </a:p>
        </p:txBody>
      </p:sp>
    </p:spTree>
    <p:extLst>
      <p:ext uri="{BB962C8B-B14F-4D97-AF65-F5344CB8AC3E}">
        <p14:creationId xmlns:p14="http://schemas.microsoft.com/office/powerpoint/2010/main" val="32884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see this play out in action in our abalone dataset.</a:t>
            </a:r>
          </a:p>
        </p:txBody>
      </p:sp>
      <p:sp>
        <p:nvSpPr>
          <p:cNvPr id="4" name="Slide Number Placeholder 3"/>
          <p:cNvSpPr>
            <a:spLocks noGrp="1"/>
          </p:cNvSpPr>
          <p:nvPr>
            <p:ph type="sldNum" sz="quarter" idx="5"/>
          </p:nvPr>
        </p:nvSpPr>
        <p:spPr/>
        <p:txBody>
          <a:bodyPr/>
          <a:lstStyle/>
          <a:p>
            <a:fld id="{FFB500C5-13F7-48FC-8160-C29AECF6C602}" type="slidenum">
              <a:rPr lang="en-US" smtClean="0"/>
              <a:t>50</a:t>
            </a:fld>
            <a:endParaRPr lang="en-US"/>
          </a:p>
        </p:txBody>
      </p:sp>
    </p:spTree>
    <p:extLst>
      <p:ext uri="{BB962C8B-B14F-4D97-AF65-F5344CB8AC3E}">
        <p14:creationId xmlns:p14="http://schemas.microsoft.com/office/powerpoint/2010/main" val="682779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51</a:t>
            </a:fld>
            <a:endParaRPr lang="en-US"/>
          </a:p>
        </p:txBody>
      </p:sp>
    </p:spTree>
    <p:extLst>
      <p:ext uri="{BB962C8B-B14F-4D97-AF65-F5344CB8AC3E}">
        <p14:creationId xmlns:p14="http://schemas.microsoft.com/office/powerpoint/2010/main" val="40830408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ANOVA? </a:t>
            </a:r>
          </a:p>
          <a:p>
            <a:r>
              <a:rPr lang="en-US" dirty="0"/>
              <a:t>Now let’s look at a way to compare two or more continuous variables, this time rather than compare differences across groups, we will see how the variables trend to each other, linearly.</a:t>
            </a:r>
          </a:p>
        </p:txBody>
      </p:sp>
      <p:sp>
        <p:nvSpPr>
          <p:cNvPr id="4" name="Slide Number Placeholder 3"/>
          <p:cNvSpPr>
            <a:spLocks noGrp="1"/>
          </p:cNvSpPr>
          <p:nvPr>
            <p:ph type="sldNum" sz="quarter" idx="5"/>
          </p:nvPr>
        </p:nvSpPr>
        <p:spPr/>
        <p:txBody>
          <a:bodyPr/>
          <a:lstStyle/>
          <a:p>
            <a:fld id="{FFB500C5-13F7-48FC-8160-C29AECF6C602}" type="slidenum">
              <a:rPr lang="en-US" smtClean="0"/>
              <a:t>52</a:t>
            </a:fld>
            <a:endParaRPr lang="en-US"/>
          </a:p>
        </p:txBody>
      </p:sp>
    </p:spTree>
    <p:extLst>
      <p:ext uri="{BB962C8B-B14F-4D97-AF65-F5344CB8AC3E}">
        <p14:creationId xmlns:p14="http://schemas.microsoft.com/office/powerpoint/2010/main" val="1702887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correlation, we are going to do the Pearson correlation.  As always let’s step through the assumptions and hypotheses. </a:t>
            </a:r>
          </a:p>
        </p:txBody>
      </p:sp>
      <p:sp>
        <p:nvSpPr>
          <p:cNvPr id="4" name="Slide Number Placeholder 3"/>
          <p:cNvSpPr>
            <a:spLocks noGrp="1"/>
          </p:cNvSpPr>
          <p:nvPr>
            <p:ph type="sldNum" sz="quarter" idx="5"/>
          </p:nvPr>
        </p:nvSpPr>
        <p:spPr/>
        <p:txBody>
          <a:bodyPr/>
          <a:lstStyle/>
          <a:p>
            <a:fld id="{FFB500C5-13F7-48FC-8160-C29AECF6C602}" type="slidenum">
              <a:rPr lang="en-US" smtClean="0"/>
              <a:t>53</a:t>
            </a:fld>
            <a:endParaRPr lang="en-US"/>
          </a:p>
        </p:txBody>
      </p:sp>
    </p:spTree>
    <p:extLst>
      <p:ext uri="{BB962C8B-B14F-4D97-AF65-F5344CB8AC3E}">
        <p14:creationId xmlns:p14="http://schemas.microsoft.com/office/powerpoint/2010/main" val="4116980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case we still assume normality, nothing new there. A couple new ones though next. First is that we have a </a:t>
            </a:r>
            <a:r>
              <a:rPr lang="en-US" i="1" dirty="0"/>
              <a:t>linear </a:t>
            </a:r>
            <a:r>
              <a:rPr lang="en-US" i="0" dirty="0"/>
              <a:t>relationship between our two variables, you will see what that means as we get into the demos.</a:t>
            </a:r>
          </a:p>
          <a:p>
            <a:r>
              <a:rPr lang="en-US" i="0" dirty="0"/>
              <a:t>Another new one is that there should be no influential cases, this is similar to the concept of an outlier that you may be familiar with. </a:t>
            </a:r>
          </a:p>
          <a:p>
            <a:endParaRPr lang="en-US" i="0" dirty="0"/>
          </a:p>
          <a:p>
            <a:r>
              <a:rPr lang="en-US" i="0" dirty="0"/>
              <a:t>Because in this process we are looking for a pattern to extrapolate. If there are any individual observations that don’t fit that pattern, that will skew off the pattern.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54</a:t>
            </a:fld>
            <a:endParaRPr lang="en-US"/>
          </a:p>
        </p:txBody>
      </p:sp>
    </p:spTree>
    <p:extLst>
      <p:ext uri="{BB962C8B-B14F-4D97-AF65-F5344CB8AC3E}">
        <p14:creationId xmlns:p14="http://schemas.microsoft.com/office/powerpoint/2010/main" val="1711758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there is a way to write a formal hypothesis and test for the statistical significance of correlations, but for now let’s just focus on interpreting the raw “correlation coefficient” that is returned when you correlate two variables. This figure will go from -1 to 1 and it indicates the strength of the linear relationship between two variables. </a:t>
            </a:r>
          </a:p>
        </p:txBody>
      </p:sp>
      <p:sp>
        <p:nvSpPr>
          <p:cNvPr id="4" name="Slide Number Placeholder 3"/>
          <p:cNvSpPr>
            <a:spLocks noGrp="1"/>
          </p:cNvSpPr>
          <p:nvPr>
            <p:ph type="sldNum" sz="quarter" idx="5"/>
          </p:nvPr>
        </p:nvSpPr>
        <p:spPr/>
        <p:txBody>
          <a:bodyPr/>
          <a:lstStyle/>
          <a:p>
            <a:fld id="{FFB500C5-13F7-48FC-8160-C29AECF6C602}" type="slidenum">
              <a:rPr lang="en-US" smtClean="0"/>
              <a:t>55</a:t>
            </a:fld>
            <a:endParaRPr lang="en-US"/>
          </a:p>
        </p:txBody>
      </p:sp>
    </p:spTree>
    <p:extLst>
      <p:ext uri="{BB962C8B-B14F-4D97-AF65-F5344CB8AC3E}">
        <p14:creationId xmlns:p14="http://schemas.microsoft.com/office/powerpoint/2010/main" val="40304751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an example using the iris dataset. As with most statistical analyses, we will want to both crunch the numbers and draw a picture. These will both give us important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56</a:t>
            </a:fld>
            <a:endParaRPr lang="en-US"/>
          </a:p>
        </p:txBody>
      </p:sp>
    </p:spTree>
    <p:extLst>
      <p:ext uri="{BB962C8B-B14F-4D97-AF65-F5344CB8AC3E}">
        <p14:creationId xmlns:p14="http://schemas.microsoft.com/office/powerpoint/2010/main" val="3646782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moment to walk through an example of why it’s so important to draw a picture of your variables’ relationships. Let’s walk through the Anscombe dataset. </a:t>
            </a:r>
          </a:p>
        </p:txBody>
      </p:sp>
      <p:sp>
        <p:nvSpPr>
          <p:cNvPr id="4" name="Slide Number Placeholder 3"/>
          <p:cNvSpPr>
            <a:spLocks noGrp="1"/>
          </p:cNvSpPr>
          <p:nvPr>
            <p:ph type="sldNum" sz="quarter" idx="5"/>
          </p:nvPr>
        </p:nvSpPr>
        <p:spPr/>
        <p:txBody>
          <a:bodyPr/>
          <a:lstStyle/>
          <a:p>
            <a:fld id="{FFB500C5-13F7-48FC-8160-C29AECF6C602}" type="slidenum">
              <a:rPr lang="en-US" smtClean="0"/>
              <a:t>57</a:t>
            </a:fld>
            <a:endParaRPr lang="en-US"/>
          </a:p>
        </p:txBody>
      </p:sp>
    </p:spTree>
    <p:extLst>
      <p:ext uri="{BB962C8B-B14F-4D97-AF65-F5344CB8AC3E}">
        <p14:creationId xmlns:p14="http://schemas.microsoft.com/office/powerpoint/2010/main" val="41698613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see the importance of the matrix and the charts, go ahead and do a correlation matrix, and focus your attention on examining the relationship between weight and horsepower.</a:t>
            </a:r>
          </a:p>
        </p:txBody>
      </p:sp>
      <p:sp>
        <p:nvSpPr>
          <p:cNvPr id="4" name="Slide Number Placeholder 3"/>
          <p:cNvSpPr>
            <a:spLocks noGrp="1"/>
          </p:cNvSpPr>
          <p:nvPr>
            <p:ph type="sldNum" sz="quarter" idx="5"/>
          </p:nvPr>
        </p:nvSpPr>
        <p:spPr/>
        <p:txBody>
          <a:bodyPr/>
          <a:lstStyle/>
          <a:p>
            <a:fld id="{FFB500C5-13F7-48FC-8160-C29AECF6C602}" type="slidenum">
              <a:rPr lang="en-US" smtClean="0"/>
              <a:t>58</a:t>
            </a:fld>
            <a:endParaRPr lang="en-US"/>
          </a:p>
        </p:txBody>
      </p:sp>
    </p:spTree>
    <p:extLst>
      <p:ext uri="{BB962C8B-B14F-4D97-AF65-F5344CB8AC3E}">
        <p14:creationId xmlns:p14="http://schemas.microsoft.com/office/powerpoint/2010/main" val="41489638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Final chapter. Let’s get into linear regression. You are going to see that while regression has its roots in correlation, the way it works is a little different. </a:t>
            </a:r>
          </a:p>
          <a:p>
            <a:r>
              <a:rPr lang="en-US" dirty="0"/>
              <a:t>You’ve probably all heard that correlation does not equal causation. Well, what does that mean? Let’s take a look right now.</a:t>
            </a:r>
          </a:p>
        </p:txBody>
      </p:sp>
      <p:sp>
        <p:nvSpPr>
          <p:cNvPr id="4" name="Slide Number Placeholder 3"/>
          <p:cNvSpPr>
            <a:spLocks noGrp="1"/>
          </p:cNvSpPr>
          <p:nvPr>
            <p:ph type="sldNum" sz="quarter" idx="5"/>
          </p:nvPr>
        </p:nvSpPr>
        <p:spPr/>
        <p:txBody>
          <a:bodyPr/>
          <a:lstStyle/>
          <a:p>
            <a:fld id="{FFB500C5-13F7-48FC-8160-C29AECF6C602}" type="slidenum">
              <a:rPr lang="en-US" smtClean="0"/>
              <a:t>59</a:t>
            </a:fld>
            <a:endParaRPr lang="en-US"/>
          </a:p>
        </p:txBody>
      </p:sp>
    </p:spTree>
    <p:extLst>
      <p:ext uri="{BB962C8B-B14F-4D97-AF65-F5344CB8AC3E}">
        <p14:creationId xmlns:p14="http://schemas.microsoft.com/office/powerpoint/2010/main" val="922103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everyone done this? If not, check the demo notes and/or follow along with the next two slides. </a:t>
            </a:r>
          </a:p>
          <a:p>
            <a:r>
              <a:rPr lang="en-US" dirty="0"/>
              <a:t>The steps are different for Mac versus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39697704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 now know that correlation measures the extent to which two variables move together linearly. And we drew that relationship with a scatter plot. </a:t>
            </a:r>
          </a:p>
          <a:p>
            <a:r>
              <a:rPr lang="en-US" dirty="0"/>
              <a:t>Now let’s do something a little different, we are doing to fit a line through that scatterplot. And this line will indicate how much we estimate a change in X will affect Y. </a:t>
            </a:r>
          </a:p>
          <a:p>
            <a:r>
              <a:rPr lang="en-US" dirty="0"/>
              <a:t>It’s a subtle difference, but they are different.  So maybe take some time later today, just print out this slide, keep looking at it and it will click I think.</a:t>
            </a:r>
          </a:p>
        </p:txBody>
      </p:sp>
      <p:sp>
        <p:nvSpPr>
          <p:cNvPr id="4" name="Slide Number Placeholder 3"/>
          <p:cNvSpPr>
            <a:spLocks noGrp="1"/>
          </p:cNvSpPr>
          <p:nvPr>
            <p:ph type="sldNum" sz="quarter" idx="5"/>
          </p:nvPr>
        </p:nvSpPr>
        <p:spPr/>
        <p:txBody>
          <a:bodyPr/>
          <a:lstStyle/>
          <a:p>
            <a:fld id="{FFB500C5-13F7-48FC-8160-C29AECF6C602}" type="slidenum">
              <a:rPr lang="en-US" smtClean="0"/>
              <a:t>60</a:t>
            </a:fld>
            <a:endParaRPr lang="en-US"/>
          </a:p>
        </p:txBody>
      </p:sp>
    </p:spTree>
    <p:extLst>
      <p:ext uri="{BB962C8B-B14F-4D97-AF65-F5344CB8AC3E}">
        <p14:creationId xmlns:p14="http://schemas.microsoft.com/office/powerpoint/2010/main" val="36865696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off to the assumptions like the other tests we’ve done. One is that there is a linear relationship between the variables, we had the same for correlation. Also, no influential cases. The other ones we won’t get into so much. They have to do with the </a:t>
            </a:r>
            <a:r>
              <a:rPr lang="en-US" i="1" dirty="0"/>
              <a:t>residuals</a:t>
            </a:r>
            <a:r>
              <a:rPr lang="en-US" i="0" dirty="0"/>
              <a:t>, which you will learn about in a bit.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61</a:t>
            </a:fld>
            <a:endParaRPr lang="en-US"/>
          </a:p>
        </p:txBody>
      </p:sp>
    </p:spTree>
    <p:extLst>
      <p:ext uri="{BB962C8B-B14F-4D97-AF65-F5344CB8AC3E}">
        <p14:creationId xmlns:p14="http://schemas.microsoft.com/office/powerpoint/2010/main" val="18072822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Brace yourselves!  I want to show you the formula for the line that we are going to fit into our scatter plot. </a:t>
            </a:r>
          </a:p>
        </p:txBody>
      </p:sp>
      <p:sp>
        <p:nvSpPr>
          <p:cNvPr id="4" name="Slide Number Placeholder 3"/>
          <p:cNvSpPr>
            <a:spLocks noGrp="1"/>
          </p:cNvSpPr>
          <p:nvPr>
            <p:ph type="sldNum" sz="quarter" idx="5"/>
          </p:nvPr>
        </p:nvSpPr>
        <p:spPr/>
        <p:txBody>
          <a:bodyPr/>
          <a:lstStyle/>
          <a:p>
            <a:fld id="{FFB500C5-13F7-48FC-8160-C29AECF6C602}" type="slidenum">
              <a:rPr lang="en-US" smtClean="0"/>
              <a:t>62</a:t>
            </a:fld>
            <a:endParaRPr lang="en-US"/>
          </a:p>
        </p:txBody>
      </p:sp>
    </p:spTree>
    <p:extLst>
      <p:ext uri="{BB962C8B-B14F-4D97-AF65-F5344CB8AC3E}">
        <p14:creationId xmlns:p14="http://schemas.microsoft.com/office/powerpoint/2010/main" val="3398325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are predicting Y with a straight line. This line will have three components – first is going to be the y intercept. Then we will find a coefficient of the slope multiplied by our independent variable. </a:t>
            </a:r>
          </a:p>
          <a:p>
            <a:r>
              <a:rPr lang="en-US" dirty="0"/>
              <a:t>Then there will be some random error. This is the variation in the dependent variable that our independent variable doesn’t explain. </a:t>
            </a:r>
          </a:p>
        </p:txBody>
      </p:sp>
      <p:sp>
        <p:nvSpPr>
          <p:cNvPr id="4" name="Slide Number Placeholder 3"/>
          <p:cNvSpPr>
            <a:spLocks noGrp="1"/>
          </p:cNvSpPr>
          <p:nvPr>
            <p:ph type="sldNum" sz="quarter" idx="5"/>
          </p:nvPr>
        </p:nvSpPr>
        <p:spPr/>
        <p:txBody>
          <a:bodyPr/>
          <a:lstStyle/>
          <a:p>
            <a:fld id="{FFB500C5-13F7-48FC-8160-C29AECF6C602}" type="slidenum">
              <a:rPr lang="en-US" smtClean="0"/>
              <a:t>63</a:t>
            </a:fld>
            <a:endParaRPr lang="en-US"/>
          </a:p>
        </p:txBody>
      </p:sp>
    </p:spTree>
    <p:extLst>
      <p:ext uri="{BB962C8B-B14F-4D97-AF65-F5344CB8AC3E}">
        <p14:creationId xmlns:p14="http://schemas.microsoft.com/office/powerpoint/2010/main" val="3654976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hypotheses. Again, it’s all about this fitted line. If the slope of the line is equal to zero, we really can’t say how 1 unit of X influences Y. </a:t>
            </a:r>
          </a:p>
          <a:p>
            <a:r>
              <a:rPr lang="en-US" dirty="0"/>
              <a:t>Now, there is a series of steps, or an algorithm to use the fancy word, used to actually fit that line, but we will let Excel do it for us. And we will get something like the next slide.</a:t>
            </a:r>
          </a:p>
        </p:txBody>
      </p:sp>
      <p:sp>
        <p:nvSpPr>
          <p:cNvPr id="4" name="Slide Number Placeholder 3"/>
          <p:cNvSpPr>
            <a:spLocks noGrp="1"/>
          </p:cNvSpPr>
          <p:nvPr>
            <p:ph type="sldNum" sz="quarter" idx="5"/>
          </p:nvPr>
        </p:nvSpPr>
        <p:spPr/>
        <p:txBody>
          <a:bodyPr/>
          <a:lstStyle/>
          <a:p>
            <a:fld id="{FFB500C5-13F7-48FC-8160-C29AECF6C602}" type="slidenum">
              <a:rPr lang="en-US" smtClean="0"/>
              <a:t>64</a:t>
            </a:fld>
            <a:endParaRPr lang="en-US"/>
          </a:p>
        </p:txBody>
      </p:sp>
    </p:spTree>
    <p:extLst>
      <p:ext uri="{BB962C8B-B14F-4D97-AF65-F5344CB8AC3E}">
        <p14:creationId xmlns:p14="http://schemas.microsoft.com/office/powerpoint/2010/main" val="4687465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a pretty small scatter plot where we have fitted a line between these points. We have our actual points from the scatter plots, and the estimates based on where those X values fit on the line. This is the difference between the actual, and the estimated, and </a:t>
            </a:r>
            <a:r>
              <a:rPr lang="en-US" i="1" dirty="0"/>
              <a:t>this</a:t>
            </a:r>
            <a:r>
              <a:rPr lang="en-US" i="0" dirty="0"/>
              <a:t> is the residual. You can think of it as the leftover between the scatterplot and the line.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65</a:t>
            </a:fld>
            <a:endParaRPr lang="en-US"/>
          </a:p>
        </p:txBody>
      </p:sp>
    </p:spTree>
    <p:extLst>
      <p:ext uri="{BB962C8B-B14F-4D97-AF65-F5344CB8AC3E}">
        <p14:creationId xmlns:p14="http://schemas.microsoft.com/office/powerpoint/2010/main" val="11639634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a:t>
            </a:r>
            <a:r>
              <a:rPr lang="en-US" i="1" dirty="0"/>
              <a:t>ton </a:t>
            </a:r>
            <a:r>
              <a:rPr lang="en-US" i="0" dirty="0"/>
              <a:t>of information! Let’s walk through and do this in Excel.</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66</a:t>
            </a:fld>
            <a:endParaRPr lang="en-US"/>
          </a:p>
        </p:txBody>
      </p:sp>
    </p:spTree>
    <p:extLst>
      <p:ext uri="{BB962C8B-B14F-4D97-AF65-F5344CB8AC3E}">
        <p14:creationId xmlns:p14="http://schemas.microsoft.com/office/powerpoint/2010/main" val="182237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term to do the same on another dataset that you should be pretty familiar with. </a:t>
            </a:r>
          </a:p>
        </p:txBody>
      </p:sp>
      <p:sp>
        <p:nvSpPr>
          <p:cNvPr id="4" name="Slide Number Placeholder 3"/>
          <p:cNvSpPr>
            <a:spLocks noGrp="1"/>
          </p:cNvSpPr>
          <p:nvPr>
            <p:ph type="sldNum" sz="quarter" idx="5"/>
          </p:nvPr>
        </p:nvSpPr>
        <p:spPr/>
        <p:txBody>
          <a:bodyPr/>
          <a:lstStyle/>
          <a:p>
            <a:fld id="{FFB500C5-13F7-48FC-8160-C29AECF6C602}" type="slidenum">
              <a:rPr lang="en-US" smtClean="0"/>
              <a:t>67</a:t>
            </a:fld>
            <a:endParaRPr lang="en-US"/>
          </a:p>
        </p:txBody>
      </p:sp>
    </p:spTree>
    <p:extLst>
      <p:ext uri="{BB962C8B-B14F-4D97-AF65-F5344CB8AC3E}">
        <p14:creationId xmlns:p14="http://schemas.microsoft.com/office/powerpoint/2010/main" val="25507923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now that you have used Excel to fit that line between X and Y, let’s take a couple of extra steps to interpret our model. We already saw from the p-value that the slope of our line is significantly different from zero. But this doesn’t tell us how much of Y is explained by X – for this, we will use r-square.</a:t>
            </a:r>
          </a:p>
          <a:p>
            <a:endParaRPr lang="en-US" dirty="0"/>
          </a:p>
          <a:p>
            <a:r>
              <a:rPr lang="en-US" dirty="0"/>
              <a:t>This goes back to the error term. Everything we can’t explain in y’s variability is error. The part we can explain is the R-square. R-square is based in a percentage amount. It’s there in our Excel output, so we’ll go back and interpret it. </a:t>
            </a:r>
          </a:p>
        </p:txBody>
      </p:sp>
      <p:sp>
        <p:nvSpPr>
          <p:cNvPr id="4" name="Slide Number Placeholder 3"/>
          <p:cNvSpPr>
            <a:spLocks noGrp="1"/>
          </p:cNvSpPr>
          <p:nvPr>
            <p:ph type="sldNum" sz="quarter" idx="5"/>
          </p:nvPr>
        </p:nvSpPr>
        <p:spPr/>
        <p:txBody>
          <a:bodyPr/>
          <a:lstStyle/>
          <a:p>
            <a:fld id="{FFB500C5-13F7-48FC-8160-C29AECF6C602}" type="slidenum">
              <a:rPr lang="en-US" smtClean="0"/>
              <a:t>68</a:t>
            </a:fld>
            <a:endParaRPr lang="en-US"/>
          </a:p>
        </p:txBody>
      </p:sp>
    </p:spTree>
    <p:extLst>
      <p:ext uri="{BB962C8B-B14F-4D97-AF65-F5344CB8AC3E}">
        <p14:creationId xmlns:p14="http://schemas.microsoft.com/office/powerpoint/2010/main" val="38432201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use our fitted line to predict values of Y given an X value.  This predicted value is indicated as y-hat. So, here’s the equation of our fitted line. Let’s say our Y-intercept was fit to 10 and the slope is .5.  </a:t>
            </a:r>
          </a:p>
          <a:p>
            <a:endParaRPr lang="en-US" dirty="0"/>
          </a:p>
          <a:p>
            <a:r>
              <a:rPr lang="en-US" dirty="0"/>
              <a:t>If our estimated value of X is 4, then our predicted value of Y is 12.</a:t>
            </a:r>
          </a:p>
        </p:txBody>
      </p:sp>
      <p:sp>
        <p:nvSpPr>
          <p:cNvPr id="4" name="Slide Number Placeholder 3"/>
          <p:cNvSpPr>
            <a:spLocks noGrp="1"/>
          </p:cNvSpPr>
          <p:nvPr>
            <p:ph type="sldNum" sz="quarter" idx="5"/>
          </p:nvPr>
        </p:nvSpPr>
        <p:spPr/>
        <p:txBody>
          <a:bodyPr/>
          <a:lstStyle/>
          <a:p>
            <a:fld id="{FFB500C5-13F7-48FC-8160-C29AECF6C602}" type="slidenum">
              <a:rPr lang="en-US" smtClean="0"/>
              <a:t>69</a:t>
            </a:fld>
            <a:endParaRPr lang="en-US"/>
          </a:p>
        </p:txBody>
      </p:sp>
    </p:spTree>
    <p:extLst>
      <p:ext uri="{BB962C8B-B14F-4D97-AF65-F5344CB8AC3E}">
        <p14:creationId xmlns:p14="http://schemas.microsoft.com/office/powerpoint/2010/main" val="388630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me a thumbs up when everyone has this installed.</a:t>
            </a:r>
          </a:p>
          <a:p>
            <a:r>
              <a:rPr lang="en-US" dirty="0"/>
              <a:t>Open up the wages dataset, we will now summarize a continuous variable (wage) using the Analysis </a:t>
            </a:r>
            <a:r>
              <a:rPr lang="en-US" dirty="0" err="1"/>
              <a:t>ToolPak</a:t>
            </a:r>
            <a:r>
              <a:rPr lang="en-US" dirty="0"/>
              <a:t>. </a:t>
            </a:r>
          </a:p>
          <a:p>
            <a:r>
              <a:rPr lang="en-US" dirty="0"/>
              <a:t>Another reminder to use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our mpg regression model to the next level.</a:t>
            </a:r>
          </a:p>
        </p:txBody>
      </p:sp>
      <p:sp>
        <p:nvSpPr>
          <p:cNvPr id="4" name="Slide Number Placeholder 3"/>
          <p:cNvSpPr>
            <a:spLocks noGrp="1"/>
          </p:cNvSpPr>
          <p:nvPr>
            <p:ph type="sldNum" sz="quarter" idx="5"/>
          </p:nvPr>
        </p:nvSpPr>
        <p:spPr/>
        <p:txBody>
          <a:bodyPr/>
          <a:lstStyle/>
          <a:p>
            <a:fld id="{FFB500C5-13F7-48FC-8160-C29AECF6C602}" type="slidenum">
              <a:rPr lang="en-US" smtClean="0"/>
              <a:t>70</a:t>
            </a:fld>
            <a:endParaRPr lang="en-US"/>
          </a:p>
        </p:txBody>
      </p:sp>
    </p:spTree>
    <p:extLst>
      <p:ext uri="{BB962C8B-B14F-4D97-AF65-F5344CB8AC3E}">
        <p14:creationId xmlns:p14="http://schemas.microsoft.com/office/powerpoint/2010/main" val="10900974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71</a:t>
            </a:fld>
            <a:endParaRPr lang="en-US"/>
          </a:p>
        </p:txBody>
      </p:sp>
    </p:spTree>
    <p:extLst>
      <p:ext uri="{BB962C8B-B14F-4D97-AF65-F5344CB8AC3E}">
        <p14:creationId xmlns:p14="http://schemas.microsoft.com/office/powerpoint/2010/main" val="3434261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72</a:t>
            </a:fld>
            <a:endParaRPr lang="en-US"/>
          </a:p>
        </p:txBody>
      </p:sp>
    </p:spTree>
    <p:extLst>
      <p:ext uri="{BB962C8B-B14F-4D97-AF65-F5344CB8AC3E}">
        <p14:creationId xmlns:p14="http://schemas.microsoft.com/office/powerpoint/2010/main" val="13425375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73</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if you wanted to take your learning to the next level, here are some things to do. </a:t>
            </a:r>
          </a:p>
          <a:p>
            <a:r>
              <a:rPr lang="en-US" i="0" dirty="0"/>
              <a:t>First would be to get deeper into linear regression. We didn’t do much with things like removing outliers or examining the residuals. But you really want to get that stuff down.  </a:t>
            </a:r>
          </a:p>
          <a:p>
            <a:r>
              <a:rPr lang="en-US" i="0" dirty="0"/>
              <a:t>We also only modeled a regression with one independent variable. You can have several and that’s called multiple regression. And those independent variables can even have categorical variables, for example you could use whether a car has some premium feature (yes or no) to predict its mileage.</a:t>
            </a:r>
          </a:p>
          <a:p>
            <a:endParaRPr lang="en-US" i="0" dirty="0"/>
          </a:p>
          <a:p>
            <a:r>
              <a:rPr lang="en-US" i="0" dirty="0"/>
              <a:t>Once you’ve got linear regression down, you can move onto logistic regression. Now this is a way to model the influence of independent variables on a binary dependent variable, such as whether a customer will buy or not buy.</a:t>
            </a:r>
          </a:p>
          <a:p>
            <a:endParaRPr lang="en-US" i="0" dirty="0"/>
          </a:p>
          <a:p>
            <a:r>
              <a:rPr lang="en-US" i="0" dirty="0"/>
              <a:t>Then you can get into simulation and optimization methods. These techniques are built on many of the statistical principles we’ve covered in this class and are very applied. They work great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74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further reading. Now that you’ve learned linear regression, you start to enter the realm of predictive analytics and this is a great book for that in Excel. It’s got some chapters digging in on linear regression as I suggested you do and then covers some other important topics.</a:t>
            </a:r>
          </a:p>
        </p:txBody>
      </p:sp>
      <p:sp>
        <p:nvSpPr>
          <p:cNvPr id="4" name="Slide Number Placeholder 3"/>
          <p:cNvSpPr>
            <a:spLocks noGrp="1"/>
          </p:cNvSpPr>
          <p:nvPr>
            <p:ph type="sldNum" sz="quarter" idx="5"/>
          </p:nvPr>
        </p:nvSpPr>
        <p:spPr/>
        <p:txBody>
          <a:bodyPr/>
          <a:lstStyle/>
          <a:p>
            <a:fld id="{FFB500C5-13F7-48FC-8160-C29AECF6C602}" type="slidenum">
              <a:rPr lang="en-US" smtClean="0"/>
              <a:t>75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76</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77</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78</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going to jump right into statistical inference, this section is going to help us say things about a population given our samples, but using different “raw ingredients” than we could us for the t-test. </a:t>
            </a:r>
          </a:p>
          <a:p>
            <a:endParaRPr lang="en-US" dirty="0"/>
          </a:p>
          <a:p>
            <a:r>
              <a:rPr lang="en-US" dirty="0"/>
              <a:t>It’s kind of a grab-bag, and the title “expected values and repeated measures” will start to make more sense as we continue.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just start by jogging our memory on stats. Take a look at this dataset and let me know in the chat what steps you would take to check for a difference in the price of homes with and without air conditioning.</a:t>
            </a:r>
          </a:p>
          <a:p>
            <a:endParaRPr lang="en-US" dirty="0"/>
          </a:p>
          <a:p>
            <a:r>
              <a:rPr lang="en-US" dirty="0"/>
              <a:t>We performed this exact analysis in the earlier Excel class, so hopefully it’s familiar.  As you are thinking through what to do, one of the things you might ask would be, </a:t>
            </a:r>
            <a:r>
              <a:rPr lang="en-US" i="1" dirty="0"/>
              <a:t>at what confidence interval</a:t>
            </a:r>
            <a:r>
              <a:rPr lang="en-US" i="0" dirty="0"/>
              <a:t>? Give yourself a pat on the back if you asked that, because it’s a key consideration in inferential statistics! And we will continue to use the 95% confidence interval here.</a:t>
            </a:r>
          </a:p>
          <a:p>
            <a:endParaRPr lang="en-US" i="0" dirty="0"/>
          </a:p>
          <a:p>
            <a:r>
              <a:rPr lang="en-US" i="0" dirty="0"/>
              <a:t>OK, so we aren’t going to conduct that test since we already did it in the last class. But I do want to use it for a jumping-off point as to other things we might want to learn about the data. Let’s take a look at another possible question.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408073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7.jpe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hyperlink" Target="https://stopdesign.com/archive/2009/03/20/goodbye-google.html" TargetMode="Externa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hyperlink" Target="https://xkcd.com/882/" TargetMode="External"/><Relationship Id="rId4" Type="http://schemas.openxmlformats.org/officeDocument/2006/relationships/image" Target="../media/image17.png"/></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comments" Target="../comments/comment1.xml"/><Relationship Id="rId2" Type="http://schemas.openxmlformats.org/officeDocument/2006/relationships/notesSlide" Target="../notesSlides/notesSlide65.xml"/><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038600" y="4657231"/>
            <a:ext cx="13542992" cy="5626540"/>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INTERMDIATE EXCEL STATISTICS FOR BUSINESS ANALYTICS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970318"/>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What about a relationship in homes with air conditioning versus homes with a rec room?</a:t>
            </a:r>
          </a:p>
        </p:txBody>
      </p:sp>
    </p:spTree>
    <p:extLst>
      <p:ext uri="{BB962C8B-B14F-4D97-AF65-F5344CB8AC3E}">
        <p14:creationId xmlns:p14="http://schemas.microsoft.com/office/powerpoint/2010/main" val="49530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390155"/>
            <a:ext cx="15621294" cy="8821646"/>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CHI SQUARE TEST OF INDEPENDENCE </a:t>
            </a:r>
            <a:r>
              <a:rPr lang="en-US" sz="16600" spc="375" dirty="0">
                <a:solidFill>
                  <a:srgbClr val="000000"/>
                </a:solidFill>
                <a:latin typeface="League Spartan Bold"/>
              </a:rPr>
              <a:t>(</a:t>
            </a:r>
            <a:r>
              <a:rPr lang="el-GR" sz="16600" b="1" spc="375" dirty="0">
                <a:solidFill>
                  <a:srgbClr val="000000"/>
                </a:solidFill>
                <a:latin typeface="League Spartan Bold"/>
              </a:rPr>
              <a:t>χ</a:t>
            </a:r>
            <a:r>
              <a:rPr lang="en-US" sz="16600" spc="375" baseline="30000" dirty="0">
                <a:solidFill>
                  <a:srgbClr val="000000"/>
                </a:solidFill>
                <a:latin typeface="League Spartan Bold"/>
              </a:rPr>
              <a:t>2</a:t>
            </a:r>
            <a:r>
              <a:rPr lang="en-US" sz="16600" spc="375" dirty="0">
                <a:solidFill>
                  <a:srgbClr val="000000"/>
                </a:solidFill>
                <a:latin typeface="League Spartan Bold"/>
              </a:rPr>
              <a:t>)</a:t>
            </a:r>
            <a:endParaRPr lang="en-US" sz="11500" spc="375" dirty="0">
              <a:solidFill>
                <a:srgbClr val="000000"/>
              </a:solidFill>
              <a:latin typeface="League Spartan Bold"/>
            </a:endParaRPr>
          </a:p>
        </p:txBody>
      </p:sp>
    </p:spTree>
    <p:extLst>
      <p:ext uri="{BB962C8B-B14F-4D97-AF65-F5344CB8AC3E}">
        <p14:creationId xmlns:p14="http://schemas.microsoft.com/office/powerpoint/2010/main" val="47733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324100" y="1617140"/>
            <a:ext cx="14935200" cy="1569660"/>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categorical</a:t>
            </a:r>
          </a:p>
          <a:p>
            <a:pPr marL="742950" indent="-742950">
              <a:buAutoNum type="arabicPeriod"/>
            </a:pPr>
            <a:r>
              <a:rPr lang="en-US" sz="4800" dirty="0">
                <a:latin typeface="Gidole" panose="02000503000000000000" pitchFamily="2" charset="0"/>
              </a:rPr>
              <a:t>Each subject contributes data to one and only one cell</a:t>
            </a:r>
          </a:p>
        </p:txBody>
      </p:sp>
      <p:pic>
        <p:nvPicPr>
          <p:cNvPr id="13" name="Picture 12">
            <a:extLst>
              <a:ext uri="{FF2B5EF4-FFF2-40B4-BE49-F238E27FC236}">
                <a16:creationId xmlns:a16="http://schemas.microsoft.com/office/drawing/2014/main" id="{C24D64FC-55C2-40E2-B611-69F5D4534CB0}"/>
              </a:ext>
            </a:extLst>
          </p:cNvPr>
          <p:cNvPicPr>
            <a:picLocks noChangeAspect="1"/>
          </p:cNvPicPr>
          <p:nvPr/>
        </p:nvPicPr>
        <p:blipFill>
          <a:blip r:embed="rId4"/>
          <a:stretch>
            <a:fillRect/>
          </a:stretch>
        </p:blipFill>
        <p:spPr>
          <a:xfrm>
            <a:off x="4191000" y="4381500"/>
            <a:ext cx="10525932" cy="3810000"/>
          </a:xfrm>
          <a:prstGeom prst="rect">
            <a:avLst/>
          </a:prstGeom>
        </p:spPr>
      </p:pic>
    </p:spTree>
    <p:extLst>
      <p:ext uri="{BB962C8B-B14F-4D97-AF65-F5344CB8AC3E}">
        <p14:creationId xmlns:p14="http://schemas.microsoft.com/office/powerpoint/2010/main" val="1870157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relationship exists between variables exists</a:t>
            </a:r>
          </a:p>
          <a:p>
            <a:r>
              <a:rPr lang="en-US" sz="4800" dirty="0">
                <a:latin typeface="Gidole" panose="02000503000000000000" pitchFamily="2" charset="0"/>
              </a:rPr>
              <a:t>Ha: A relationship between the variables exists</a:t>
            </a:r>
          </a:p>
        </p:txBody>
      </p:sp>
    </p:spTree>
    <p:extLst>
      <p:ext uri="{BB962C8B-B14F-4D97-AF65-F5344CB8AC3E}">
        <p14:creationId xmlns:p14="http://schemas.microsoft.com/office/powerpoint/2010/main" val="396518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135405"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housing.xlsx</a:t>
            </a:r>
          </a:p>
          <a:p>
            <a:pPr marL="1485900" lvl="2" indent="-571500">
              <a:buFont typeface="Arial" panose="020B0604020202020204" pitchFamily="34" charset="0"/>
              <a:buChar char="•"/>
            </a:pPr>
            <a:r>
              <a:rPr lang="en-US" sz="3600" dirty="0">
                <a:latin typeface="Gidole" panose="020B0604020202020204" charset="0"/>
              </a:rPr>
              <a:t>Is there a relationship in homes with air conditioning versus homes with a rec room?</a:t>
            </a:r>
          </a:p>
        </p:txBody>
      </p:sp>
    </p:spTree>
    <p:extLst>
      <p:ext uri="{BB962C8B-B14F-4D97-AF65-F5344CB8AC3E}">
        <p14:creationId xmlns:p14="http://schemas.microsoft.com/office/powerpoint/2010/main" val="4057068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computers.xlsx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Is there a relationship between having a CD-ROM and being a “premium” computer brand?</a:t>
            </a:r>
          </a:p>
          <a:p>
            <a:pPr marL="1485900" lvl="2" indent="-571500">
              <a:buFont typeface="Arial" panose="020B0604020202020204" pitchFamily="34" charset="0"/>
              <a:buChar char="•"/>
            </a:pPr>
            <a:r>
              <a:rPr lang="en-US" sz="3600" i="1" dirty="0">
                <a:solidFill>
                  <a:srgbClr val="000000"/>
                </a:solidFill>
                <a:latin typeface="Gidole" panose="02000503000000000000" pitchFamily="2" charset="0"/>
                <a:ea typeface="Roboto Mono" pitchFamily="2" charset="0"/>
              </a:rPr>
              <a:t>Don’t forget the demo notes!</a:t>
            </a:r>
            <a:endParaRPr lang="en-US" sz="3600" i="1" dirty="0">
              <a:latin typeface="Gidole" panose="020B0604020202020204" charset="0"/>
            </a:endParaRPr>
          </a:p>
        </p:txBody>
      </p:sp>
    </p:spTree>
    <p:extLst>
      <p:ext uri="{BB962C8B-B14F-4D97-AF65-F5344CB8AC3E}">
        <p14:creationId xmlns:p14="http://schemas.microsoft.com/office/powerpoint/2010/main" val="44680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 acorn becomes the oak</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How do we measure differences in time across </a:t>
            </a:r>
            <a:r>
              <a:rPr lang="en-US" sz="3600" i="1" dirty="0">
                <a:latin typeface="Gidole" panose="020B0604020202020204" charset="0"/>
              </a:rPr>
              <a:t>same </a:t>
            </a:r>
            <a:r>
              <a:rPr lang="en-US" sz="3600" dirty="0">
                <a:latin typeface="Gidole" panose="020B0604020202020204" charset="0"/>
              </a:rPr>
              <a:t>individuals?</a:t>
            </a:r>
          </a:p>
          <a:p>
            <a:pPr marL="1028700" lvl="1" indent="-571500">
              <a:buFont typeface="Arial" panose="020B0604020202020204" pitchFamily="34" charset="0"/>
              <a:buChar char="•"/>
            </a:pPr>
            <a:r>
              <a:rPr lang="en-US" sz="3600" i="1" dirty="0">
                <a:latin typeface="Gidole" panose="020B0604020202020204" charset="0"/>
              </a:rPr>
              <a:t>Repeated measures</a:t>
            </a:r>
          </a:p>
        </p:txBody>
      </p:sp>
      <p:pic>
        <p:nvPicPr>
          <p:cNvPr id="10" name="Picture 2" descr="New Home, For Sale, Mortgage, Property, Luxury, House">
            <a:extLst>
              <a:ext uri="{FF2B5EF4-FFF2-40B4-BE49-F238E27FC236}">
                <a16:creationId xmlns:a16="http://schemas.microsoft.com/office/drawing/2014/main" id="{B1B20540-94B5-48C8-B18A-D979E7AAC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4259" y="6820525"/>
            <a:ext cx="4757272" cy="31170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EC1B2CE-E1AD-4E85-B297-2E3F5413A156}"/>
              </a:ext>
            </a:extLst>
          </p:cNvPr>
          <p:cNvGrpSpPr/>
          <p:nvPr/>
        </p:nvGrpSpPr>
        <p:grpSpPr>
          <a:xfrm>
            <a:off x="11506200" y="6820525"/>
            <a:ext cx="4757271" cy="3117004"/>
            <a:chOff x="4572000" y="2147888"/>
            <a:chExt cx="9144000" cy="5991225"/>
          </a:xfrm>
        </p:grpSpPr>
        <p:pic>
          <p:nvPicPr>
            <p:cNvPr id="12" name="Picture 4" descr="New Home, For Sale, Mortgage, Property, Luxury, House">
              <a:extLst>
                <a:ext uri="{FF2B5EF4-FFF2-40B4-BE49-F238E27FC236}">
                  <a16:creationId xmlns:a16="http://schemas.microsoft.com/office/drawing/2014/main" id="{97921656-DCBF-4893-A54E-4C382CC17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Air Conditioner, Ac, System, Home, Equipment, Hot, Cool">
              <a:extLst>
                <a:ext uri="{FF2B5EF4-FFF2-40B4-BE49-F238E27FC236}">
                  <a16:creationId xmlns:a16="http://schemas.microsoft.com/office/drawing/2014/main" id="{3EBBECE3-4EDE-4671-9728-F7E18E4F5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E295DFB8-59CA-403E-84CE-7CAC4066F570}"/>
              </a:ext>
            </a:extLst>
          </p:cNvPr>
          <p:cNvSpPr txBox="1"/>
          <p:nvPr/>
        </p:nvSpPr>
        <p:spPr>
          <a:xfrm>
            <a:off x="1547169" y="6235750"/>
            <a:ext cx="2938582" cy="584775"/>
          </a:xfrm>
          <a:prstGeom prst="rect">
            <a:avLst/>
          </a:prstGeom>
          <a:noFill/>
        </p:spPr>
        <p:txBody>
          <a:bodyPr wrap="square" rtlCol="0">
            <a:spAutoFit/>
          </a:bodyPr>
          <a:lstStyle/>
          <a:p>
            <a:r>
              <a:rPr lang="en-US" sz="3200" dirty="0">
                <a:latin typeface="Gidole" panose="02000503000000000000" pitchFamily="2" charset="0"/>
              </a:rPr>
              <a:t>House at time 1</a:t>
            </a:r>
          </a:p>
        </p:txBody>
      </p:sp>
      <p:sp>
        <p:nvSpPr>
          <p:cNvPr id="15" name="TextBox 14">
            <a:extLst>
              <a:ext uri="{FF2B5EF4-FFF2-40B4-BE49-F238E27FC236}">
                <a16:creationId xmlns:a16="http://schemas.microsoft.com/office/drawing/2014/main" id="{6BAE0886-4BA8-426A-A346-6CD54423D2B0}"/>
              </a:ext>
            </a:extLst>
          </p:cNvPr>
          <p:cNvSpPr txBox="1"/>
          <p:nvPr/>
        </p:nvSpPr>
        <p:spPr>
          <a:xfrm>
            <a:off x="7486328" y="7505700"/>
            <a:ext cx="2938582" cy="1323439"/>
          </a:xfrm>
          <a:prstGeom prst="rect">
            <a:avLst/>
          </a:prstGeom>
          <a:noFill/>
        </p:spPr>
        <p:txBody>
          <a:bodyPr wrap="square" rtlCol="0">
            <a:spAutoFit/>
          </a:bodyPr>
          <a:lstStyle/>
          <a:p>
            <a:pPr algn="ctr"/>
            <a:r>
              <a:rPr lang="en-US" sz="4000" i="1" dirty="0">
                <a:latin typeface="Gidole" panose="02000503000000000000" pitchFamily="2" charset="0"/>
              </a:rPr>
              <a:t>Intervention</a:t>
            </a:r>
            <a:r>
              <a:rPr lang="en-US" sz="4000" dirty="0">
                <a:latin typeface="Gidole" panose="02000503000000000000" pitchFamily="2" charset="0"/>
              </a:rPr>
              <a:t> (install AC)</a:t>
            </a:r>
            <a:endParaRPr lang="en-US" sz="4000" i="1" dirty="0">
              <a:latin typeface="Gidole" panose="02000503000000000000" pitchFamily="2" charset="0"/>
            </a:endParaRPr>
          </a:p>
        </p:txBody>
      </p:sp>
      <p:sp>
        <p:nvSpPr>
          <p:cNvPr id="16" name="TextBox 15">
            <a:extLst>
              <a:ext uri="{FF2B5EF4-FFF2-40B4-BE49-F238E27FC236}">
                <a16:creationId xmlns:a16="http://schemas.microsoft.com/office/drawing/2014/main" id="{474D5430-0CFC-4B06-8953-F7B26CA131E4}"/>
              </a:ext>
            </a:extLst>
          </p:cNvPr>
          <p:cNvSpPr txBox="1"/>
          <p:nvPr/>
        </p:nvSpPr>
        <p:spPr>
          <a:xfrm>
            <a:off x="11506200" y="6235749"/>
            <a:ext cx="2938582" cy="584775"/>
          </a:xfrm>
          <a:prstGeom prst="rect">
            <a:avLst/>
          </a:prstGeom>
          <a:noFill/>
        </p:spPr>
        <p:txBody>
          <a:bodyPr wrap="square" rtlCol="0">
            <a:spAutoFit/>
          </a:bodyPr>
          <a:lstStyle/>
          <a:p>
            <a:r>
              <a:rPr lang="en-US" sz="3200" dirty="0">
                <a:latin typeface="Gidole" panose="02000503000000000000" pitchFamily="2" charset="0"/>
              </a:rPr>
              <a:t>House at time 2</a:t>
            </a:r>
          </a:p>
        </p:txBody>
      </p:sp>
    </p:spTree>
    <p:extLst>
      <p:ext uri="{BB962C8B-B14F-4D97-AF65-F5344CB8AC3E}">
        <p14:creationId xmlns:p14="http://schemas.microsoft.com/office/powerpoint/2010/main" val="28031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PAIRED SAMPLE T-TEST</a:t>
            </a:r>
          </a:p>
        </p:txBody>
      </p:sp>
    </p:spTree>
    <p:extLst>
      <p:ext uri="{BB962C8B-B14F-4D97-AF65-F5344CB8AC3E}">
        <p14:creationId xmlns:p14="http://schemas.microsoft.com/office/powerpoint/2010/main" val="141122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a:p>
            <a:pPr marL="742950" indent="-742950">
              <a:buAutoNum type="arabicPeriod"/>
            </a:pPr>
            <a:r>
              <a:rPr lang="en-US" sz="4800" dirty="0">
                <a:latin typeface="Gidole" panose="02000503000000000000" pitchFamily="2" charset="0"/>
              </a:rPr>
              <a:t>The data is continuous at times 1 and 2</a:t>
            </a:r>
          </a:p>
        </p:txBody>
      </p:sp>
    </p:spTree>
    <p:extLst>
      <p:ext uri="{BB962C8B-B14F-4D97-AF65-F5344CB8AC3E}">
        <p14:creationId xmlns:p14="http://schemas.microsoft.com/office/powerpoint/2010/main" val="243791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on average between time 1 and time 2</a:t>
            </a:r>
          </a:p>
          <a:p>
            <a:r>
              <a:rPr lang="en-US" sz="4800" dirty="0">
                <a:latin typeface="Gidole" panose="02000503000000000000" pitchFamily="2" charset="0"/>
              </a:rPr>
              <a:t>Ha: A difference on average between time 1 and time 2</a:t>
            </a:r>
          </a:p>
        </p:txBody>
      </p:sp>
    </p:spTree>
    <p:extLst>
      <p:ext uri="{BB962C8B-B14F-4D97-AF65-F5344CB8AC3E}">
        <p14:creationId xmlns:p14="http://schemas.microsoft.com/office/powerpoint/2010/main" val="1763577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bp.xlsx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endParaRPr lang="en-US" sz="3600" dirty="0">
              <a:latin typeface="Gidole" panose="020B0604020202020204" charset="0"/>
            </a:endParaRPr>
          </a:p>
        </p:txBody>
      </p:sp>
    </p:spTree>
    <p:extLst>
      <p:ext uri="{BB962C8B-B14F-4D97-AF65-F5344CB8AC3E}">
        <p14:creationId xmlns:p14="http://schemas.microsoft.com/office/powerpoint/2010/main" val="3169893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tomography.xlsx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For which groups is there a significant difference from volume 1 to volume 2?</a:t>
            </a:r>
            <a:endParaRPr lang="en-US" sz="3600" dirty="0">
              <a:latin typeface="Gidole" panose="020B0604020202020204" charset="0"/>
            </a:endParaRPr>
          </a:p>
        </p:txBody>
      </p:sp>
    </p:spTree>
    <p:extLst>
      <p:ext uri="{BB962C8B-B14F-4D97-AF65-F5344CB8AC3E}">
        <p14:creationId xmlns:p14="http://schemas.microsoft.com/office/powerpoint/2010/main" val="5727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Congratulations on replicating a research study!</a:t>
            </a:r>
          </a:p>
        </p:txBody>
      </p:sp>
      <p:pic>
        <p:nvPicPr>
          <p:cNvPr id="4098" name="Picture 2">
            <a:extLst>
              <a:ext uri="{FF2B5EF4-FFF2-40B4-BE49-F238E27FC236}">
                <a16:creationId xmlns:a16="http://schemas.microsoft.com/office/drawing/2014/main" id="{77362389-C602-434C-9F37-EC7A4D76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67100"/>
            <a:ext cx="15240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731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63720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PARAMETRIC AND NON-PARAMETRIC TESTS</a:t>
            </a:r>
          </a:p>
        </p:txBody>
      </p:sp>
      <p:pic>
        <p:nvPicPr>
          <p:cNvPr id="5122" name="Picture 2" descr="Mountain, Rock, Landscape, Peak, Summit, Mountain Top">
            <a:extLst>
              <a:ext uri="{FF2B5EF4-FFF2-40B4-BE49-F238E27FC236}">
                <a16:creationId xmlns:a16="http://schemas.microsoft.com/office/drawing/2014/main" id="{571B2F14-1D30-4449-BAB6-AA8228D176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770321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662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7742504"/>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WILCOXON SIGNED-RANK TEST</a:t>
            </a:r>
          </a:p>
        </p:txBody>
      </p:sp>
    </p:spTree>
    <p:extLst>
      <p:ext uri="{BB962C8B-B14F-4D97-AF65-F5344CB8AC3E}">
        <p14:creationId xmlns:p14="http://schemas.microsoft.com/office/powerpoint/2010/main" val="3154838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p:txBody>
      </p:sp>
    </p:spTree>
    <p:extLst>
      <p:ext uri="{BB962C8B-B14F-4D97-AF65-F5344CB8AC3E}">
        <p14:creationId xmlns:p14="http://schemas.microsoft.com/office/powerpoint/2010/main" val="2697504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The median difference between time 1 and time 2 is zero</a:t>
            </a:r>
          </a:p>
          <a:p>
            <a:r>
              <a:rPr lang="en-US" sz="4800" dirty="0">
                <a:latin typeface="Gidole" panose="02000503000000000000" pitchFamily="2" charset="0"/>
              </a:rPr>
              <a:t>Ha: The median difference between time 1 and time 2 is not zero</a:t>
            </a:r>
          </a:p>
        </p:txBody>
      </p:sp>
    </p:spTree>
    <p:extLst>
      <p:ext uri="{BB962C8B-B14F-4D97-AF65-F5344CB8AC3E}">
        <p14:creationId xmlns:p14="http://schemas.microsoft.com/office/powerpoint/2010/main" val="2603074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cortisol.xlsx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morning versus evening doses?</a:t>
            </a:r>
          </a:p>
        </p:txBody>
      </p:sp>
    </p:spTree>
    <p:extLst>
      <p:ext uri="{BB962C8B-B14F-4D97-AF65-F5344CB8AC3E}">
        <p14:creationId xmlns:p14="http://schemas.microsoft.com/office/powerpoint/2010/main" val="3960192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Intermediate Excel Statistics for Business Analytics</a:t>
            </a:r>
          </a:p>
        </p:txBody>
      </p:sp>
      <p:sp>
        <p:nvSpPr>
          <p:cNvPr id="10" name="TextBox 10"/>
          <p:cNvSpPr txBox="1"/>
          <p:nvPr/>
        </p:nvSpPr>
        <p:spPr>
          <a:xfrm>
            <a:off x="3420038" y="3316520"/>
            <a:ext cx="5905084" cy="7269939"/>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Test for differences across multiple groups and at multiple points in time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Model a causal relationship between two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graphical representations of one or more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compelling business recommendations using inferential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281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WHAT JUST HAPPENED?</a:t>
            </a:r>
          </a:p>
        </p:txBody>
      </p:sp>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99532649"/>
              </p:ext>
            </p:extLst>
          </p:nvPr>
        </p:nvGraphicFramePr>
        <p:xfrm>
          <a:off x="3048000" y="2857500"/>
          <a:ext cx="12192000" cy="5836920"/>
        </p:xfrm>
        <a:graphic>
          <a:graphicData uri="http://schemas.openxmlformats.org/drawingml/2006/table">
            <a:tbl>
              <a:tblPr firstRow="1" bandRow="1">
                <a:tableStyleId>{21E4AEA4-8DFA-4A89-87EB-49C32662AFE0}</a:tableStyleId>
              </a:tblPr>
              <a:tblGrid>
                <a:gridCol w="6096000">
                  <a:extLst>
                    <a:ext uri="{9D8B030D-6E8A-4147-A177-3AD203B41FA5}">
                      <a16:colId xmlns:a16="http://schemas.microsoft.com/office/drawing/2014/main" val="1509198100"/>
                    </a:ext>
                  </a:extLst>
                </a:gridCol>
                <a:gridCol w="60960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Parametric</a:t>
                      </a:r>
                    </a:p>
                  </a:txBody>
                  <a:tcPr anchor="ctr"/>
                </a:tc>
                <a:tc>
                  <a:txBody>
                    <a:bodyPr/>
                    <a:lstStyle/>
                    <a:p>
                      <a:pPr algn="ctr"/>
                      <a:r>
                        <a:rPr lang="en-US" sz="4400" dirty="0">
                          <a:latin typeface="Gidole" panose="02000503000000000000" pitchFamily="2" charset="0"/>
                        </a:rPr>
                        <a:t>Non-parametric</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4000" dirty="0">
                          <a:solidFill>
                            <a:schemeClr val="tx1">
                              <a:lumMod val="95000"/>
                              <a:lumOff val="5000"/>
                            </a:schemeClr>
                          </a:solidFill>
                          <a:latin typeface="Gidole" panose="02000503000000000000" pitchFamily="2" charset="0"/>
                        </a:rPr>
                        <a:t>Assumptions are made about the population </a:t>
                      </a:r>
                      <a:r>
                        <a:rPr lang="en-US" sz="4000" i="1" dirty="0">
                          <a:solidFill>
                            <a:schemeClr val="tx1">
                              <a:lumMod val="95000"/>
                              <a:lumOff val="5000"/>
                            </a:schemeClr>
                          </a:solidFill>
                          <a:latin typeface="Gidole" panose="02000503000000000000" pitchFamily="2" charset="0"/>
                        </a:rPr>
                        <a:t>parameters</a:t>
                      </a:r>
                      <a:endParaRPr lang="en-US" sz="4000" dirty="0">
                        <a:solidFill>
                          <a:schemeClr val="tx1">
                            <a:lumMod val="95000"/>
                            <a:lumOff val="5000"/>
                          </a:schemeClr>
                        </a:solidFill>
                        <a:latin typeface="Gidole" panose="02000503000000000000" pitchFamily="2" charset="0"/>
                      </a:endParaRPr>
                    </a:p>
                  </a:txBody>
                  <a:tcPr/>
                </a:tc>
                <a:tc>
                  <a:txBody>
                    <a:bodyPr/>
                    <a:lstStyle/>
                    <a:p>
                      <a:pPr algn="l"/>
                      <a:r>
                        <a:rPr lang="en-US" sz="4000" dirty="0">
                          <a:solidFill>
                            <a:schemeClr val="tx1">
                              <a:lumMod val="95000"/>
                              <a:lumOff val="5000"/>
                            </a:schemeClr>
                          </a:solidFill>
                          <a:latin typeface="Gidole" panose="02000503000000000000" pitchFamily="2" charset="0"/>
                        </a:rPr>
                        <a:t>No assumptions made about the populations</a:t>
                      </a:r>
                    </a:p>
                  </a:txBody>
                  <a:tcPr/>
                </a:tc>
                <a:extLst>
                  <a:ext uri="{0D108BD9-81ED-4DB2-BD59-A6C34878D82A}">
                    <a16:rowId xmlns:a16="http://schemas.microsoft.com/office/drawing/2014/main" val="2966503040"/>
                  </a:ext>
                </a:extLst>
              </a:tr>
              <a:tr h="1295400">
                <a:tc>
                  <a:txBody>
                    <a:bodyPr/>
                    <a:lstStyle/>
                    <a:p>
                      <a:pPr algn="l"/>
                      <a:r>
                        <a:rPr lang="en-US" sz="4000" dirty="0">
                          <a:solidFill>
                            <a:schemeClr val="tx1">
                              <a:lumMod val="95000"/>
                              <a:lumOff val="5000"/>
                            </a:schemeClr>
                          </a:solidFill>
                          <a:latin typeface="Gidole" panose="02000503000000000000" pitchFamily="2" charset="0"/>
                        </a:rPr>
                        <a:t>More rigid, more powerful, less flexible</a:t>
                      </a:r>
                    </a:p>
                  </a:txBody>
                  <a:tcPr/>
                </a:tc>
                <a:tc>
                  <a:txBody>
                    <a:bodyPr/>
                    <a:lstStyle/>
                    <a:p>
                      <a:pPr algn="l"/>
                      <a:r>
                        <a:rPr lang="en-US" sz="4000" dirty="0">
                          <a:solidFill>
                            <a:schemeClr val="tx1">
                              <a:lumMod val="95000"/>
                              <a:lumOff val="5000"/>
                            </a:schemeClr>
                          </a:solidFill>
                          <a:latin typeface="Gidole" panose="02000503000000000000" pitchFamily="2" charset="0"/>
                        </a:rPr>
                        <a:t>Less rigid, less powerful, more flexible</a:t>
                      </a:r>
                    </a:p>
                  </a:txBody>
                  <a:tcPr/>
                </a:tc>
                <a:extLst>
                  <a:ext uri="{0D108BD9-81ED-4DB2-BD59-A6C34878D82A}">
                    <a16:rowId xmlns:a16="http://schemas.microsoft.com/office/drawing/2014/main" val="4083660833"/>
                  </a:ext>
                </a:extLst>
              </a:tr>
              <a:tr h="1295400">
                <a:tc>
                  <a:txBody>
                    <a:bodyPr/>
                    <a:lstStyle/>
                    <a:p>
                      <a:pPr algn="l"/>
                      <a:r>
                        <a:rPr lang="en-US" sz="4000" dirty="0">
                          <a:solidFill>
                            <a:schemeClr val="tx1">
                              <a:lumMod val="95000"/>
                              <a:lumOff val="5000"/>
                            </a:schemeClr>
                          </a:solidFill>
                          <a:latin typeface="Gidole" panose="02000503000000000000" pitchFamily="2" charset="0"/>
                        </a:rPr>
                        <a:t>Test statistic is based on probability distribution</a:t>
                      </a:r>
                    </a:p>
                  </a:txBody>
                  <a:tcPr/>
                </a:tc>
                <a:tc>
                  <a:txBody>
                    <a:bodyPr/>
                    <a:lstStyle/>
                    <a:p>
                      <a:pPr algn="l"/>
                      <a:r>
                        <a:rPr lang="en-US" sz="4000" dirty="0">
                          <a:solidFill>
                            <a:schemeClr val="tx1">
                              <a:lumMod val="95000"/>
                              <a:lumOff val="5000"/>
                            </a:schemeClr>
                          </a:solidFill>
                          <a:latin typeface="Gidole" panose="02000503000000000000" pitchFamily="2" charset="0"/>
                        </a:rPr>
                        <a:t>Test statistic is arbitrary</a:t>
                      </a:r>
                    </a:p>
                  </a:txBody>
                  <a:tcPr/>
                </a:tc>
                <a:extLst>
                  <a:ext uri="{0D108BD9-81ED-4DB2-BD59-A6C34878D82A}">
                    <a16:rowId xmlns:a16="http://schemas.microsoft.com/office/drawing/2014/main" val="3996434926"/>
                  </a:ext>
                </a:extLst>
              </a:tr>
            </a:tbl>
          </a:graphicData>
        </a:graphic>
      </p:graphicFrame>
    </p:spTree>
    <p:extLst>
      <p:ext uri="{BB962C8B-B14F-4D97-AF65-F5344CB8AC3E}">
        <p14:creationId xmlns:p14="http://schemas.microsoft.com/office/powerpoint/2010/main" val="1848527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7201972"/>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rfft.xlsx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p>
          <a:p>
            <a:pPr marL="1485900" lvl="2" indent="-571500">
              <a:buFont typeface="Arial" panose="020B0604020202020204" pitchFamily="34" charset="0"/>
              <a:buChar char="•"/>
            </a:pPr>
            <a:r>
              <a:rPr lang="en-US" sz="3600" dirty="0">
                <a:latin typeface="Gidole" panose="020B0604020202020204" charset="0"/>
              </a:rPr>
              <a:t>Is there a significant difference in the number of perseverative errors drawn by the same participants from Measurement 2 to Measurement 3?</a:t>
            </a:r>
          </a:p>
          <a:p>
            <a:pPr marL="1485900" lvl="2" indent="-571500">
              <a:buFont typeface="Arial" panose="020B0604020202020204" pitchFamily="34" charset="0"/>
              <a:buChar char="•"/>
            </a:pPr>
            <a:r>
              <a:rPr lang="en-US" sz="3600" dirty="0">
                <a:latin typeface="Gidole" panose="020B0604020202020204" charset="0"/>
              </a:rPr>
              <a:t>Higher secondary school</a:t>
            </a:r>
          </a:p>
          <a:p>
            <a:pPr marL="1485900" lvl="2" indent="-571500">
              <a:buFont typeface="Arial" panose="020B0604020202020204" pitchFamily="34" charset="0"/>
              <a:buChar char="•"/>
            </a:pPr>
            <a:r>
              <a:rPr lang="en-US" sz="3600" dirty="0">
                <a:latin typeface="Gidole" panose="020B0604020202020204" charset="0"/>
              </a:rPr>
              <a:t>University</a:t>
            </a:r>
          </a:p>
          <a:p>
            <a:pPr marL="1485900" lvl="2" indent="-571500">
              <a:buFont typeface="Arial" panose="020B0604020202020204" pitchFamily="34" charset="0"/>
              <a:buChar char="•"/>
            </a:pPr>
            <a:r>
              <a:rPr lang="en-US" sz="3600" dirty="0">
                <a:latin typeface="Gidole" panose="020B0604020202020204" charset="0"/>
              </a:rPr>
              <a:t>Lower secondary school</a:t>
            </a:r>
          </a:p>
          <a:p>
            <a:pPr marL="1943100" lvl="3" indent="-571500">
              <a:buFont typeface="Arial" panose="020B0604020202020204" pitchFamily="34" charset="0"/>
              <a:buChar char="•"/>
            </a:pPr>
            <a:r>
              <a:rPr lang="en-US" sz="3600" dirty="0">
                <a:latin typeface="Gidole" panose="020B0604020202020204" charset="0"/>
              </a:rPr>
              <a:t>Measurement 1</a:t>
            </a:r>
          </a:p>
          <a:p>
            <a:pPr marL="1485900" lvl="2" indent="-571500">
              <a:buFont typeface="Arial" panose="020B0604020202020204" pitchFamily="34" charset="0"/>
              <a:buChar char="•"/>
            </a:pPr>
            <a:endParaRPr lang="en-US" sz="3600" dirty="0">
              <a:latin typeface="Gidole" panose="020B0604020202020204" charset="0"/>
            </a:endParaRPr>
          </a:p>
        </p:txBody>
      </p:sp>
    </p:spTree>
    <p:extLst>
      <p:ext uri="{BB962C8B-B14F-4D97-AF65-F5344CB8AC3E}">
        <p14:creationId xmlns:p14="http://schemas.microsoft.com/office/powerpoint/2010/main" val="1189908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400927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WORKING WITH MULTIPLE GROUPS</a:t>
            </a:r>
          </a:p>
        </p:txBody>
      </p:sp>
    </p:spTree>
    <p:extLst>
      <p:ext uri="{BB962C8B-B14F-4D97-AF65-F5344CB8AC3E}">
        <p14:creationId xmlns:p14="http://schemas.microsoft.com/office/powerpoint/2010/main" val="41134190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EDA, PART DEUX</a:t>
            </a:r>
          </a:p>
        </p:txBody>
      </p:sp>
      <p:pic>
        <p:nvPicPr>
          <p:cNvPr id="1026" name="Picture 2" descr="Cat, Flower, Kitten, Stone, Pet, Animals, Explore">
            <a:extLst>
              <a:ext uri="{FF2B5EF4-FFF2-40B4-BE49-F238E27FC236}">
                <a16:creationId xmlns:a16="http://schemas.microsoft.com/office/drawing/2014/main" id="{7372ED76-9469-429A-8603-EFFF9AF2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71833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4917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There’s ALWAYS room for </a:t>
            </a:r>
            <a:r>
              <a:rPr lang="en-US" sz="6500" spc="195" dirty="0" err="1">
                <a:solidFill>
                  <a:srgbClr val="F2F0F4"/>
                </a:solidFill>
                <a:latin typeface="League Spartan Italics"/>
              </a:rPr>
              <a:t>descriptives</a:t>
            </a:r>
            <a:r>
              <a:rPr lang="en-US" sz="6500" spc="195" dirty="0">
                <a:solidFill>
                  <a:srgbClr val="F2F0F4"/>
                </a:solidFill>
                <a:latin typeface="League Spartan Italics"/>
              </a:rPr>
              <a:t>!</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Central tendency</a:t>
            </a:r>
          </a:p>
          <a:p>
            <a:pPr marL="1028700" lvl="1" indent="-571500">
              <a:buFont typeface="Arial" panose="020B0604020202020204" pitchFamily="34" charset="0"/>
              <a:buChar char="•"/>
            </a:pPr>
            <a:r>
              <a:rPr lang="en-US" sz="3600" i="1" dirty="0">
                <a:latin typeface="Gidole" panose="020B0604020202020204" charset="0"/>
              </a:rPr>
              <a:t>Expected value</a:t>
            </a:r>
            <a:r>
              <a:rPr lang="en-US" sz="3600" dirty="0">
                <a:latin typeface="Gidole" panose="020B0604020202020204" charset="0"/>
              </a:rPr>
              <a:t> = mean</a:t>
            </a:r>
          </a:p>
          <a:p>
            <a:pPr marL="571500" indent="-571500">
              <a:buFont typeface="Arial" panose="020B0604020202020204" pitchFamily="34" charset="0"/>
              <a:buChar char="•"/>
            </a:pPr>
            <a:r>
              <a:rPr lang="en-US" sz="3600" dirty="0">
                <a:latin typeface="Gidole" panose="020B0604020202020204" charset="0"/>
              </a:rPr>
              <a:t>Variability</a:t>
            </a:r>
          </a:p>
          <a:p>
            <a:pPr marL="1028700" lvl="1" indent="-571500">
              <a:buFont typeface="Arial" panose="020B0604020202020204" pitchFamily="34" charset="0"/>
              <a:buChar char="•"/>
            </a:pPr>
            <a:r>
              <a:rPr lang="en-US" sz="3600" dirty="0">
                <a:latin typeface="Gidole" panose="020B0604020202020204" charset="0"/>
              </a:rPr>
              <a:t>Variance, standard deviation, range</a:t>
            </a:r>
          </a:p>
          <a:p>
            <a:pPr marL="571500" indent="-571500">
              <a:buFont typeface="Arial" panose="020B0604020202020204" pitchFamily="34" charset="0"/>
              <a:buChar char="•"/>
            </a:pPr>
            <a:r>
              <a:rPr lang="en-US" sz="3600" dirty="0">
                <a:latin typeface="Gidole" panose="020B0604020202020204" charset="0"/>
              </a:rPr>
              <a:t>Distribution</a:t>
            </a:r>
          </a:p>
          <a:p>
            <a:pPr marL="1028700" lvl="1" indent="-571500">
              <a:buFont typeface="Arial" panose="020B0604020202020204" pitchFamily="34" charset="0"/>
              <a:buChar char="•"/>
            </a:pPr>
            <a:r>
              <a:rPr lang="en-US" sz="3600" dirty="0">
                <a:latin typeface="Gidole" panose="020B0604020202020204" charset="0"/>
              </a:rPr>
              <a:t>Skewness, kurtosis</a:t>
            </a:r>
          </a:p>
        </p:txBody>
      </p:sp>
    </p:spTree>
    <p:extLst>
      <p:ext uri="{BB962C8B-B14F-4D97-AF65-F5344CB8AC3E}">
        <p14:creationId xmlns:p14="http://schemas.microsoft.com/office/powerpoint/2010/main" val="3650194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Visualizing distributions with histograms and box plots</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iris-viz.xlsx</a:t>
            </a:r>
          </a:p>
        </p:txBody>
      </p:sp>
    </p:spTree>
    <p:extLst>
      <p:ext uri="{BB962C8B-B14F-4D97-AF65-F5344CB8AC3E}">
        <p14:creationId xmlns:p14="http://schemas.microsoft.com/office/powerpoint/2010/main" val="941442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abalone-viz.xlsx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Visualize the distribution of </a:t>
            </a:r>
            <a:r>
              <a:rPr lang="en-US" sz="3600" dirty="0" err="1">
                <a:solidFill>
                  <a:srgbClr val="000000"/>
                </a:solidFill>
                <a:latin typeface="Consolas" panose="020B0609020204030204" pitchFamily="49" charset="0"/>
                <a:ea typeface="Roboto Mono" pitchFamily="2" charset="0"/>
              </a:rPr>
              <a:t>shucked_wgt</a:t>
            </a:r>
            <a:r>
              <a:rPr lang="en-US" sz="3600" dirty="0">
                <a:solidFill>
                  <a:srgbClr val="000000"/>
                </a:solidFill>
                <a:latin typeface="Gidole" panose="02000503000000000000" pitchFamily="2" charset="0"/>
                <a:ea typeface="Roboto Mono" pitchFamily="2" charset="0"/>
              </a:rPr>
              <a:t> by </a:t>
            </a:r>
            <a:r>
              <a:rPr lang="en-US" sz="3600" dirty="0">
                <a:solidFill>
                  <a:srgbClr val="000000"/>
                </a:solidFill>
                <a:latin typeface="Consolas" panose="020B0609020204030204" pitchFamily="49" charset="0"/>
                <a:ea typeface="Roboto Mono" pitchFamily="2" charset="0"/>
              </a:rPr>
              <a:t>sex</a:t>
            </a:r>
          </a:p>
        </p:txBody>
      </p:sp>
    </p:spTree>
    <p:extLst>
      <p:ext uri="{BB962C8B-B14F-4D97-AF65-F5344CB8AC3E}">
        <p14:creationId xmlns:p14="http://schemas.microsoft.com/office/powerpoint/2010/main" val="2550936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COMPARING THE MEANS OF MORE THAN TWO GROUPS</a:t>
            </a:r>
          </a:p>
        </p:txBody>
      </p:sp>
      <p:pic>
        <p:nvPicPr>
          <p:cNvPr id="1026" name="Picture 2" descr="Waste Separation, Mülltonnen, Recycling, Garbage">
            <a:extLst>
              <a:ext uri="{FF2B5EF4-FFF2-40B4-BE49-F238E27FC236}">
                <a16:creationId xmlns:a16="http://schemas.microsoft.com/office/drawing/2014/main" id="{E6751E5D-5AE1-4E25-824E-9EC2766299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2" y="0"/>
            <a:ext cx="9144000" cy="51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524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924699"/>
          </a:xfrm>
          <a:prstGeom prst="rect">
            <a:avLst/>
          </a:prstGeom>
        </p:spPr>
        <p:txBody>
          <a:bodyPr wrap="square" lIns="0" tIns="0" rIns="0" bIns="0" rtlCol="0" anchor="t">
            <a:spAutoFit/>
          </a:bodyPr>
          <a:lstStyle/>
          <a:p>
            <a:pPr algn="ctr">
              <a:lnSpc>
                <a:spcPts val="9000"/>
              </a:lnSpc>
            </a:pPr>
            <a:r>
              <a:rPr lang="en-US" sz="11500" u="sng" spc="375" dirty="0">
                <a:solidFill>
                  <a:srgbClr val="000000"/>
                </a:solidFill>
                <a:latin typeface="League Spartan Bold"/>
              </a:rPr>
              <a:t>AN</a:t>
            </a:r>
            <a:r>
              <a:rPr lang="en-US" sz="11500" spc="375" dirty="0">
                <a:solidFill>
                  <a:srgbClr val="000000"/>
                </a:solidFill>
                <a:latin typeface="League Spartan Bold"/>
              </a:rPr>
              <a:t>ALYSIS</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O</a:t>
            </a:r>
            <a:r>
              <a:rPr lang="en-US" sz="11500" spc="375" dirty="0">
                <a:solidFill>
                  <a:srgbClr val="000000"/>
                </a:solidFill>
                <a:latin typeface="League Spartan Bold"/>
              </a:rPr>
              <a:t>F</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VA</a:t>
            </a:r>
            <a:r>
              <a:rPr lang="en-US" sz="11500" spc="375" dirty="0">
                <a:solidFill>
                  <a:srgbClr val="000000"/>
                </a:solidFill>
                <a:latin typeface="League Spartan Bold"/>
              </a:rPr>
              <a:t>RIANCE</a:t>
            </a:r>
          </a:p>
        </p:txBody>
      </p:sp>
    </p:spTree>
    <p:extLst>
      <p:ext uri="{BB962C8B-B14F-4D97-AF65-F5344CB8AC3E}">
        <p14:creationId xmlns:p14="http://schemas.microsoft.com/office/powerpoint/2010/main" val="2603352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Subjects are randomly sampled</a:t>
            </a:r>
          </a:p>
          <a:p>
            <a:pPr marL="742950" indent="-742950">
              <a:buAutoNum type="arabicPeriod"/>
            </a:pPr>
            <a:r>
              <a:rPr lang="en-US" sz="4800" dirty="0">
                <a:latin typeface="Gidole" panose="02000503000000000000" pitchFamily="2" charset="0"/>
              </a:rPr>
              <a:t>Observations are independent</a:t>
            </a:r>
          </a:p>
          <a:p>
            <a:pPr marL="742950" indent="-742950">
              <a:buAutoNum type="arabicPeriod"/>
            </a:pPr>
            <a:r>
              <a:rPr lang="en-US" sz="4800" dirty="0">
                <a:latin typeface="Gidole" panose="02000503000000000000" pitchFamily="2" charset="0"/>
              </a:rPr>
              <a:t>Normality of each group</a:t>
            </a:r>
          </a:p>
          <a:p>
            <a:pPr marL="742950" indent="-742950">
              <a:buAutoNum type="arabicPeriod"/>
            </a:pPr>
            <a:r>
              <a:rPr lang="en-US" sz="4800" dirty="0">
                <a:latin typeface="Gidole" panose="02000503000000000000" pitchFamily="2" charset="0"/>
              </a:rPr>
              <a:t>Population variance is equal for all groups</a:t>
            </a:r>
          </a:p>
        </p:txBody>
      </p:sp>
    </p:spTree>
    <p:extLst>
      <p:ext uri="{BB962C8B-B14F-4D97-AF65-F5344CB8AC3E}">
        <p14:creationId xmlns:p14="http://schemas.microsoft.com/office/powerpoint/2010/main" val="1865185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in population means of all groups</a:t>
            </a:r>
          </a:p>
          <a:p>
            <a:r>
              <a:rPr lang="en-US" sz="4800" dirty="0">
                <a:latin typeface="Gidole" panose="02000503000000000000" pitchFamily="2" charset="0"/>
              </a:rPr>
              <a:t>Ha: A difference in population means of all groups</a:t>
            </a:r>
          </a:p>
        </p:txBody>
      </p:sp>
    </p:spTree>
    <p:extLst>
      <p:ext uri="{BB962C8B-B14F-4D97-AF65-F5344CB8AC3E}">
        <p14:creationId xmlns:p14="http://schemas.microsoft.com/office/powerpoint/2010/main" val="26425491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3462486"/>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WHY ANOVA? WHY NOT ANOME?</a:t>
            </a:r>
          </a:p>
        </p:txBody>
      </p:sp>
      <p:pic>
        <p:nvPicPr>
          <p:cNvPr id="2050" name="Picture 2" descr="Doors, Choices, Choose, Open, Decision, Opportunity">
            <a:extLst>
              <a:ext uri="{FF2B5EF4-FFF2-40B4-BE49-F238E27FC236}">
                <a16:creationId xmlns:a16="http://schemas.microsoft.com/office/drawing/2014/main" id="{6C73AF55-F5A6-41D8-8A22-0209487EC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02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BETWEEN-GROUP vs WITHIN-GROUP</a:t>
            </a:r>
          </a:p>
        </p:txBody>
      </p:sp>
      <p:pic>
        <p:nvPicPr>
          <p:cNvPr id="11" name="Picture 10">
            <a:extLst>
              <a:ext uri="{FF2B5EF4-FFF2-40B4-BE49-F238E27FC236}">
                <a16:creationId xmlns:a16="http://schemas.microsoft.com/office/drawing/2014/main" id="{710C3A80-F8A8-4C8C-959C-95F6E4BDA04F}"/>
              </a:ext>
            </a:extLst>
          </p:cNvPr>
          <p:cNvPicPr>
            <a:picLocks noChangeAspect="1"/>
          </p:cNvPicPr>
          <p:nvPr/>
        </p:nvPicPr>
        <p:blipFill>
          <a:blip r:embed="rId4"/>
          <a:stretch>
            <a:fillRect/>
          </a:stretch>
        </p:blipFill>
        <p:spPr>
          <a:xfrm>
            <a:off x="1048278" y="4276875"/>
            <a:ext cx="15581844" cy="6172200"/>
          </a:xfrm>
          <a:prstGeom prst="rect">
            <a:avLst/>
          </a:prstGeom>
        </p:spPr>
      </p:pic>
      <p:cxnSp>
        <p:nvCxnSpPr>
          <p:cNvPr id="13" name="Straight Connector 12">
            <a:extLst>
              <a:ext uri="{FF2B5EF4-FFF2-40B4-BE49-F238E27FC236}">
                <a16:creationId xmlns:a16="http://schemas.microsoft.com/office/drawing/2014/main" id="{FECAFC16-3162-48AF-97CE-B9B79200AC4B}"/>
              </a:ext>
            </a:extLst>
          </p:cNvPr>
          <p:cNvCxnSpPr/>
          <p:nvPr/>
        </p:nvCxnSpPr>
        <p:spPr>
          <a:xfrm flipV="1">
            <a:off x="7848600" y="4571695"/>
            <a:ext cx="0" cy="510540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07E9F75-E72E-44C2-A327-D06F3C960B39}"/>
              </a:ext>
            </a:extLst>
          </p:cNvPr>
          <p:cNvSpPr txBox="1"/>
          <p:nvPr/>
        </p:nvSpPr>
        <p:spPr>
          <a:xfrm>
            <a:off x="7010400" y="3927746"/>
            <a:ext cx="3047999" cy="523220"/>
          </a:xfrm>
          <a:prstGeom prst="rect">
            <a:avLst/>
          </a:prstGeom>
          <a:noFill/>
        </p:spPr>
        <p:txBody>
          <a:bodyPr wrap="square" rtlCol="0">
            <a:spAutoFit/>
          </a:bodyPr>
          <a:lstStyle/>
          <a:p>
            <a:r>
              <a:rPr lang="en-US" sz="2800" b="1" dirty="0">
                <a:latin typeface="Gidole" panose="02000503000000000000" pitchFamily="2" charset="0"/>
              </a:rPr>
              <a:t>Grand mean</a:t>
            </a:r>
          </a:p>
        </p:txBody>
      </p:sp>
      <p:cxnSp>
        <p:nvCxnSpPr>
          <p:cNvPr id="16" name="Straight Arrow Connector 15">
            <a:extLst>
              <a:ext uri="{FF2B5EF4-FFF2-40B4-BE49-F238E27FC236}">
                <a16:creationId xmlns:a16="http://schemas.microsoft.com/office/drawing/2014/main" id="{7EB58A2F-60F4-4FBA-99FD-51AAD588EDCB}"/>
              </a:ext>
            </a:extLst>
          </p:cNvPr>
          <p:cNvCxnSpPr>
            <a:cxnSpLocks/>
          </p:cNvCxnSpPr>
          <p:nvPr/>
        </p:nvCxnSpPr>
        <p:spPr>
          <a:xfrm>
            <a:off x="8077200" y="5143500"/>
            <a:ext cx="647700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41B45AF-7B86-46DB-8BD1-3C9A578F9CE0}"/>
              </a:ext>
            </a:extLst>
          </p:cNvPr>
          <p:cNvSpPr txBox="1"/>
          <p:nvPr/>
        </p:nvSpPr>
        <p:spPr>
          <a:xfrm>
            <a:off x="10287000" y="4541104"/>
            <a:ext cx="3047999" cy="523220"/>
          </a:xfrm>
          <a:prstGeom prst="rect">
            <a:avLst/>
          </a:prstGeom>
          <a:noFill/>
        </p:spPr>
        <p:txBody>
          <a:bodyPr wrap="square" rtlCol="0">
            <a:spAutoFit/>
          </a:bodyPr>
          <a:lstStyle/>
          <a:p>
            <a:r>
              <a:rPr lang="en-US" sz="2800" b="1" dirty="0">
                <a:latin typeface="Gidole" panose="02000503000000000000" pitchFamily="2" charset="0"/>
              </a:rPr>
              <a:t>Total variance</a:t>
            </a:r>
          </a:p>
        </p:txBody>
      </p:sp>
      <p:cxnSp>
        <p:nvCxnSpPr>
          <p:cNvPr id="21" name="Straight Arrow Connector 20">
            <a:extLst>
              <a:ext uri="{FF2B5EF4-FFF2-40B4-BE49-F238E27FC236}">
                <a16:creationId xmlns:a16="http://schemas.microsoft.com/office/drawing/2014/main" id="{7D0FBCBA-30A7-4EAB-A24E-D071EC0225C9}"/>
              </a:ext>
            </a:extLst>
          </p:cNvPr>
          <p:cNvCxnSpPr>
            <a:cxnSpLocks/>
          </p:cNvCxnSpPr>
          <p:nvPr/>
        </p:nvCxnSpPr>
        <p:spPr>
          <a:xfrm>
            <a:off x="8008620" y="6134100"/>
            <a:ext cx="288798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52FE844-06D0-4258-BEBB-C8C839500489}"/>
              </a:ext>
            </a:extLst>
          </p:cNvPr>
          <p:cNvCxnSpPr>
            <a:cxnSpLocks/>
          </p:cNvCxnSpPr>
          <p:nvPr/>
        </p:nvCxnSpPr>
        <p:spPr>
          <a:xfrm>
            <a:off x="11513819" y="6134100"/>
            <a:ext cx="3040381"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D091FF-B749-40EA-BB45-50E397DB74F9}"/>
              </a:ext>
            </a:extLst>
          </p:cNvPr>
          <p:cNvSpPr txBox="1"/>
          <p:nvPr/>
        </p:nvSpPr>
        <p:spPr>
          <a:xfrm>
            <a:off x="7848601" y="6201737"/>
            <a:ext cx="3047999" cy="954107"/>
          </a:xfrm>
          <a:prstGeom prst="rect">
            <a:avLst/>
          </a:prstGeom>
          <a:noFill/>
        </p:spPr>
        <p:txBody>
          <a:bodyPr wrap="square" rtlCol="0">
            <a:spAutoFit/>
          </a:bodyPr>
          <a:lstStyle/>
          <a:p>
            <a:pPr algn="ctr"/>
            <a:r>
              <a:rPr lang="en-US" sz="2800" b="1" dirty="0">
                <a:latin typeface="Gidole" panose="02000503000000000000" pitchFamily="2" charset="0"/>
              </a:rPr>
              <a:t>Between-group variance</a:t>
            </a:r>
          </a:p>
        </p:txBody>
      </p:sp>
      <p:sp>
        <p:nvSpPr>
          <p:cNvPr id="26" name="TextBox 25">
            <a:extLst>
              <a:ext uri="{FF2B5EF4-FFF2-40B4-BE49-F238E27FC236}">
                <a16:creationId xmlns:a16="http://schemas.microsoft.com/office/drawing/2014/main" id="{65624D54-2469-4E7A-AB32-32ECEE91CA76}"/>
              </a:ext>
            </a:extLst>
          </p:cNvPr>
          <p:cNvSpPr txBox="1"/>
          <p:nvPr/>
        </p:nvSpPr>
        <p:spPr>
          <a:xfrm>
            <a:off x="11585684" y="6209052"/>
            <a:ext cx="3047999" cy="954107"/>
          </a:xfrm>
          <a:prstGeom prst="rect">
            <a:avLst/>
          </a:prstGeom>
          <a:noFill/>
        </p:spPr>
        <p:txBody>
          <a:bodyPr wrap="square" rtlCol="0">
            <a:spAutoFit/>
          </a:bodyPr>
          <a:lstStyle/>
          <a:p>
            <a:pPr algn="ctr"/>
            <a:r>
              <a:rPr lang="en-US" sz="2800" b="1" dirty="0">
                <a:latin typeface="Gidole" panose="02000503000000000000" pitchFamily="2" charset="0"/>
              </a:rPr>
              <a:t>Within-group variance</a:t>
            </a:r>
          </a:p>
        </p:txBody>
      </p:sp>
      <p:cxnSp>
        <p:nvCxnSpPr>
          <p:cNvPr id="27" name="Straight Connector 26">
            <a:extLst>
              <a:ext uri="{FF2B5EF4-FFF2-40B4-BE49-F238E27FC236}">
                <a16:creationId xmlns:a16="http://schemas.microsoft.com/office/drawing/2014/main" id="{D51AE32C-07F4-47C5-8A27-245C7ED5A9A3}"/>
              </a:ext>
            </a:extLst>
          </p:cNvPr>
          <p:cNvCxnSpPr>
            <a:cxnSpLocks/>
          </p:cNvCxnSpPr>
          <p:nvPr/>
        </p:nvCxnSpPr>
        <p:spPr>
          <a:xfrm flipV="1">
            <a:off x="11201400" y="572165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E015C00-33D6-40FC-B4EF-29E3832E7C47}"/>
              </a:ext>
            </a:extLst>
          </p:cNvPr>
          <p:cNvSpPr txBox="1"/>
          <p:nvPr/>
        </p:nvSpPr>
        <p:spPr>
          <a:xfrm>
            <a:off x="10462260" y="5267881"/>
            <a:ext cx="3047999" cy="523220"/>
          </a:xfrm>
          <a:prstGeom prst="rect">
            <a:avLst/>
          </a:prstGeom>
          <a:noFill/>
        </p:spPr>
        <p:txBody>
          <a:bodyPr wrap="square" rtlCol="0">
            <a:spAutoFit/>
          </a:bodyPr>
          <a:lstStyle/>
          <a:p>
            <a:r>
              <a:rPr lang="en-US" sz="2800" b="1" dirty="0">
                <a:latin typeface="Gidole" panose="02000503000000000000" pitchFamily="2" charset="0"/>
              </a:rPr>
              <a:t>Mean 3</a:t>
            </a:r>
          </a:p>
        </p:txBody>
      </p:sp>
      <p:cxnSp>
        <p:nvCxnSpPr>
          <p:cNvPr id="30" name="Straight Connector 29">
            <a:extLst>
              <a:ext uri="{FF2B5EF4-FFF2-40B4-BE49-F238E27FC236}">
                <a16:creationId xmlns:a16="http://schemas.microsoft.com/office/drawing/2014/main" id="{F45D9D61-9965-4629-8742-ED0C9DB5A63E}"/>
              </a:ext>
            </a:extLst>
          </p:cNvPr>
          <p:cNvCxnSpPr>
            <a:cxnSpLocks/>
          </p:cNvCxnSpPr>
          <p:nvPr/>
        </p:nvCxnSpPr>
        <p:spPr>
          <a:xfrm flipV="1">
            <a:off x="6873240" y="578642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4069E31-C890-456A-A415-D90148CDAD07}"/>
              </a:ext>
            </a:extLst>
          </p:cNvPr>
          <p:cNvSpPr txBox="1"/>
          <p:nvPr/>
        </p:nvSpPr>
        <p:spPr>
          <a:xfrm>
            <a:off x="6134100" y="5332651"/>
            <a:ext cx="3047999" cy="523220"/>
          </a:xfrm>
          <a:prstGeom prst="rect">
            <a:avLst/>
          </a:prstGeom>
          <a:noFill/>
        </p:spPr>
        <p:txBody>
          <a:bodyPr wrap="square" rtlCol="0">
            <a:spAutoFit/>
          </a:bodyPr>
          <a:lstStyle/>
          <a:p>
            <a:r>
              <a:rPr lang="en-US" sz="2800" b="1" dirty="0">
                <a:latin typeface="Gidole" panose="02000503000000000000" pitchFamily="2" charset="0"/>
              </a:rPr>
              <a:t>Mean 2</a:t>
            </a:r>
          </a:p>
        </p:txBody>
      </p:sp>
      <p:cxnSp>
        <p:nvCxnSpPr>
          <p:cNvPr id="32" name="Straight Connector 31">
            <a:extLst>
              <a:ext uri="{FF2B5EF4-FFF2-40B4-BE49-F238E27FC236}">
                <a16:creationId xmlns:a16="http://schemas.microsoft.com/office/drawing/2014/main" id="{033AFA1B-17E3-4296-BB74-65F7B0D77F11}"/>
              </a:ext>
            </a:extLst>
          </p:cNvPr>
          <p:cNvCxnSpPr>
            <a:cxnSpLocks/>
          </p:cNvCxnSpPr>
          <p:nvPr/>
        </p:nvCxnSpPr>
        <p:spPr>
          <a:xfrm flipV="1">
            <a:off x="4088131" y="5767194"/>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C2E347-1846-41B7-8E4B-2839DC72E7D1}"/>
              </a:ext>
            </a:extLst>
          </p:cNvPr>
          <p:cNvSpPr txBox="1"/>
          <p:nvPr/>
        </p:nvSpPr>
        <p:spPr>
          <a:xfrm>
            <a:off x="3348991" y="5313424"/>
            <a:ext cx="3047999" cy="523220"/>
          </a:xfrm>
          <a:prstGeom prst="rect">
            <a:avLst/>
          </a:prstGeom>
          <a:noFill/>
        </p:spPr>
        <p:txBody>
          <a:bodyPr wrap="square" rtlCol="0">
            <a:spAutoFit/>
          </a:bodyPr>
          <a:lstStyle/>
          <a:p>
            <a:r>
              <a:rPr lang="en-US" sz="2800" b="1" dirty="0">
                <a:latin typeface="Gidole" panose="02000503000000000000" pitchFamily="2" charset="0"/>
              </a:rPr>
              <a:t>Mean 1</a:t>
            </a:r>
          </a:p>
        </p:txBody>
      </p:sp>
    </p:spTree>
    <p:extLst>
      <p:ext uri="{BB962C8B-B14F-4D97-AF65-F5344CB8AC3E}">
        <p14:creationId xmlns:p14="http://schemas.microsoft.com/office/powerpoint/2010/main" val="2860934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endParaRPr lang="en-US" sz="3600" dirty="0">
              <a:latin typeface="Gidole" panose="020B0604020202020204" charset="0"/>
            </a:endParaRPr>
          </a:p>
        </p:txBody>
      </p:sp>
    </p:spTree>
    <p:extLst>
      <p:ext uri="{BB962C8B-B14F-4D97-AF65-F5344CB8AC3E}">
        <p14:creationId xmlns:p14="http://schemas.microsoft.com/office/powerpoint/2010/main" val="1342176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443198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pairs are actually different?</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Pairwise t-tests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“Post-hoc”</a:t>
            </a:r>
          </a:p>
          <a:p>
            <a:pPr marL="1485900" lvl="2" indent="-571500">
              <a:buFont typeface="Arial" panose="020B0604020202020204" pitchFamily="34" charset="0"/>
              <a:buChar char="•"/>
            </a:pPr>
            <a:r>
              <a:rPr lang="en-US" sz="3600" i="1" dirty="0">
                <a:solidFill>
                  <a:srgbClr val="000000"/>
                </a:solidFill>
                <a:latin typeface="Gidole" panose="020B0604020202020204" charset="0"/>
                <a:ea typeface="Roboto Mono" pitchFamily="2" charset="0"/>
              </a:rPr>
              <a:t>Watch out for that p!</a:t>
            </a:r>
          </a:p>
          <a:p>
            <a:pPr marL="1943100" lvl="3" indent="-571500">
              <a:buFont typeface="Arial" panose="020B0604020202020204" pitchFamily="34" charset="0"/>
              <a:buChar char="•"/>
            </a:pP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a:t>
            </a:r>
            <a:endParaRPr lang="en-US" sz="3600" dirty="0">
              <a:latin typeface="Gidole" panose="020B0604020202020204" charset="0"/>
            </a:endParaRPr>
          </a:p>
        </p:txBody>
      </p:sp>
    </p:spTree>
    <p:extLst>
      <p:ext uri="{BB962C8B-B14F-4D97-AF65-F5344CB8AC3E}">
        <p14:creationId xmlns:p14="http://schemas.microsoft.com/office/powerpoint/2010/main" val="13688510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2" descr="New Home, For Sale, Mortgage, Property, Luxury, House">
            <a:extLst>
              <a:ext uri="{FF2B5EF4-FFF2-40B4-BE49-F238E27FC236}">
                <a16:creationId xmlns:a16="http://schemas.microsoft.com/office/drawing/2014/main" id="{4666D0D4-7CDD-4965-85C1-BC1C82D127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4420" y="830715"/>
            <a:ext cx="6477000" cy="42437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0EB858E0-05C3-4204-A9BB-A78AF43DEC71}"/>
              </a:ext>
            </a:extLst>
          </p:cNvPr>
          <p:cNvGrpSpPr/>
          <p:nvPr/>
        </p:nvGrpSpPr>
        <p:grpSpPr>
          <a:xfrm>
            <a:off x="9628620" y="830715"/>
            <a:ext cx="5839980" cy="4241033"/>
            <a:chOff x="4572000" y="2147888"/>
            <a:chExt cx="9144000" cy="5991225"/>
          </a:xfrm>
        </p:grpSpPr>
        <p:pic>
          <p:nvPicPr>
            <p:cNvPr id="7" name="Picture 4" descr="New Home, For Sale, Mortgage, Property, Luxury, House">
              <a:extLst>
                <a:ext uri="{FF2B5EF4-FFF2-40B4-BE49-F238E27FC236}">
                  <a16:creationId xmlns:a16="http://schemas.microsoft.com/office/drawing/2014/main" id="{C38D8A7F-667F-415B-8049-D479FD3A9F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Air Conditioner, Ac, System, Home, Equipment, Hot, Cool">
              <a:extLst>
                <a:ext uri="{FF2B5EF4-FFF2-40B4-BE49-F238E27FC236}">
                  <a16:creationId xmlns:a16="http://schemas.microsoft.com/office/drawing/2014/main" id="{0D983662-B277-4360-978F-19C0141C215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7432D2B5-1D99-4889-B412-831DB17A12A1}"/>
              </a:ext>
            </a:extLst>
          </p:cNvPr>
          <p:cNvSpPr txBox="1"/>
          <p:nvPr/>
        </p:nvSpPr>
        <p:spPr>
          <a:xfrm>
            <a:off x="2694420" y="245940"/>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13" name="TextBox 12">
            <a:extLst>
              <a:ext uri="{FF2B5EF4-FFF2-40B4-BE49-F238E27FC236}">
                <a16:creationId xmlns:a16="http://schemas.microsoft.com/office/drawing/2014/main" id="{01AECE44-4B01-45A1-8BDC-EA95B39F0C27}"/>
              </a:ext>
            </a:extLst>
          </p:cNvPr>
          <p:cNvSpPr txBox="1"/>
          <p:nvPr/>
        </p:nvSpPr>
        <p:spPr>
          <a:xfrm>
            <a:off x="9144000" y="256749"/>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2" name="TextBox 1">
            <a:extLst>
              <a:ext uri="{FF2B5EF4-FFF2-40B4-BE49-F238E27FC236}">
                <a16:creationId xmlns:a16="http://schemas.microsoft.com/office/drawing/2014/main" id="{255E179D-0A78-414A-9BEB-EA566A23CBD5}"/>
              </a:ext>
            </a:extLst>
          </p:cNvPr>
          <p:cNvSpPr txBox="1"/>
          <p:nvPr/>
        </p:nvSpPr>
        <p:spPr>
          <a:xfrm>
            <a:off x="2694420" y="4782111"/>
            <a:ext cx="12774180" cy="4339650"/>
          </a:xfrm>
          <a:prstGeom prst="rect">
            <a:avLst/>
          </a:prstGeom>
          <a:noFill/>
        </p:spPr>
        <p:txBody>
          <a:bodyPr wrap="square" rtlCol="0">
            <a:spAutoFit/>
          </a:bodyPr>
          <a:lstStyle/>
          <a:p>
            <a:pPr algn="ctr"/>
            <a:endParaRPr lang="en-US" sz="3600" dirty="0">
              <a:latin typeface="Gidole" panose="02000503000000000000" pitchFamily="50" charset="0"/>
            </a:endParaRPr>
          </a:p>
          <a:p>
            <a:pPr algn="ctr"/>
            <a:r>
              <a:rPr lang="el-GR" sz="6000" dirty="0">
                <a:latin typeface="Gidole" panose="02000503000000000000" pitchFamily="50" charset="0"/>
              </a:rPr>
              <a:t>α</a:t>
            </a:r>
            <a:r>
              <a:rPr lang="en-US" sz="6000" dirty="0">
                <a:latin typeface="Gidole" panose="02000503000000000000" pitchFamily="50" charset="0"/>
              </a:rPr>
              <a:t> = .05</a:t>
            </a:r>
            <a:endParaRPr lang="en-US" sz="4000" dirty="0">
              <a:latin typeface="Gidole" panose="02000503000000000000" pitchFamily="50" charset="0"/>
            </a:endParaRPr>
          </a:p>
          <a:p>
            <a:pPr algn="ctr"/>
            <a:endParaRPr lang="en-US" sz="3600" dirty="0">
              <a:latin typeface="Gidole" panose="02000503000000000000" pitchFamily="50" charset="0"/>
            </a:endParaRPr>
          </a:p>
          <a:p>
            <a:pPr algn="ctr"/>
            <a:r>
              <a:rPr lang="en-US" sz="4800" dirty="0">
                <a:latin typeface="Gidole" panose="02000503000000000000" pitchFamily="50" charset="0"/>
              </a:rPr>
              <a:t>If the null were true (i.e. no real difference in means), we would find a significant difference in 5% of our samples </a:t>
            </a:r>
            <a:r>
              <a:rPr lang="en-US" sz="4800" i="1" dirty="0">
                <a:latin typeface="Gidole" panose="02000503000000000000" pitchFamily="50" charset="0"/>
              </a:rPr>
              <a:t>due to random error.</a:t>
            </a:r>
            <a:endParaRPr lang="en-US" sz="4800" dirty="0">
              <a:latin typeface="Gidole" panose="02000503000000000000" pitchFamily="50" charset="0"/>
            </a:endParaRPr>
          </a:p>
        </p:txBody>
      </p:sp>
    </p:spTree>
    <p:extLst>
      <p:ext uri="{BB962C8B-B14F-4D97-AF65-F5344CB8AC3E}">
        <p14:creationId xmlns:p14="http://schemas.microsoft.com/office/powerpoint/2010/main" val="9229285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3074" name="Picture 2">
            <a:extLst>
              <a:ext uri="{FF2B5EF4-FFF2-40B4-BE49-F238E27FC236}">
                <a16:creationId xmlns:a16="http://schemas.microsoft.com/office/drawing/2014/main" id="{F2873CA6-24F4-40F4-B070-B177F240A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3370" y="2705100"/>
            <a:ext cx="14171660" cy="453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C028DC5-50CF-43E8-8A4D-9E422557A576}"/>
              </a:ext>
            </a:extLst>
          </p:cNvPr>
          <p:cNvSpPr txBox="1"/>
          <p:nvPr/>
        </p:nvSpPr>
        <p:spPr>
          <a:xfrm>
            <a:off x="76200" y="9837777"/>
            <a:ext cx="8763000" cy="369332"/>
          </a:xfrm>
          <a:prstGeom prst="rect">
            <a:avLst/>
          </a:prstGeom>
          <a:noFill/>
        </p:spPr>
        <p:txBody>
          <a:bodyPr wrap="square" rtlCol="0">
            <a:spAutoFit/>
          </a:bodyPr>
          <a:lstStyle/>
          <a:p>
            <a:r>
              <a:rPr lang="en-US" dirty="0">
                <a:hlinkClick r:id="rId5"/>
              </a:rPr>
              <a:t>https://stopdesign.com/archive/2009/03/20/goodbye-google.html</a:t>
            </a:r>
            <a:r>
              <a:rPr lang="en-US" dirty="0"/>
              <a:t>  </a:t>
            </a:r>
          </a:p>
        </p:txBody>
      </p:sp>
    </p:spTree>
    <p:extLst>
      <p:ext uri="{BB962C8B-B14F-4D97-AF65-F5344CB8AC3E}">
        <p14:creationId xmlns:p14="http://schemas.microsoft.com/office/powerpoint/2010/main" val="23488500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2062" name="Picture 14">
            <a:extLst>
              <a:ext uri="{FF2B5EF4-FFF2-40B4-BE49-F238E27FC236}">
                <a16:creationId xmlns:a16="http://schemas.microsoft.com/office/drawing/2014/main" id="{B6AA2497-4070-41B4-A37F-DD3B8CF842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8640"/>
          <a:stretch/>
        </p:blipFill>
        <p:spPr bwMode="auto">
          <a:xfrm>
            <a:off x="485537" y="3314886"/>
            <a:ext cx="6172200" cy="365722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a:extLst>
              <a:ext uri="{FF2B5EF4-FFF2-40B4-BE49-F238E27FC236}">
                <a16:creationId xmlns:a16="http://schemas.microsoft.com/office/drawing/2014/main" id="{5AD64132-D3AB-44C4-9202-C740E719B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232" b="25111"/>
          <a:stretch/>
        </p:blipFill>
        <p:spPr bwMode="auto">
          <a:xfrm>
            <a:off x="7086600" y="1726452"/>
            <a:ext cx="5638800" cy="83928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a:extLst>
              <a:ext uri="{FF2B5EF4-FFF2-40B4-BE49-F238E27FC236}">
                <a16:creationId xmlns:a16="http://schemas.microsoft.com/office/drawing/2014/main" id="{53677281-7D71-427E-B8AA-19B9CEA795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5"/>
          <a:stretch/>
        </p:blipFill>
        <p:spPr bwMode="auto">
          <a:xfrm>
            <a:off x="12877800" y="3585518"/>
            <a:ext cx="5105400" cy="356678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9C1838-ADB7-41BD-8AAA-199E3CF20630}"/>
              </a:ext>
            </a:extLst>
          </p:cNvPr>
          <p:cNvSpPr txBox="1"/>
          <p:nvPr/>
        </p:nvSpPr>
        <p:spPr>
          <a:xfrm>
            <a:off x="179758" y="9742509"/>
            <a:ext cx="4876800" cy="374045"/>
          </a:xfrm>
          <a:prstGeom prst="rect">
            <a:avLst/>
          </a:prstGeom>
          <a:noFill/>
        </p:spPr>
        <p:txBody>
          <a:bodyPr wrap="square" rtlCol="0">
            <a:spAutoFit/>
          </a:bodyPr>
          <a:lstStyle/>
          <a:p>
            <a:r>
              <a:rPr lang="en-US" dirty="0">
                <a:hlinkClick r:id="rId5"/>
              </a:rPr>
              <a:t>https://xkcd.com/882/</a:t>
            </a:r>
            <a:r>
              <a:rPr lang="en-US" dirty="0"/>
              <a:t>  </a:t>
            </a:r>
          </a:p>
        </p:txBody>
      </p:sp>
    </p:spTree>
    <p:extLst>
      <p:ext uri="{BB962C8B-B14F-4D97-AF65-F5344CB8AC3E}">
        <p14:creationId xmlns:p14="http://schemas.microsoft.com/office/powerpoint/2010/main" val="2396272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BONFERRONI CORRECTION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B932725-1B9C-4013-A6A6-430A7AFF458D}"/>
                  </a:ext>
                </a:extLst>
              </p:cNvPr>
              <p:cNvSpPr txBox="1"/>
              <p:nvPr/>
            </p:nvSpPr>
            <p:spPr>
              <a:xfrm>
                <a:off x="-1143000" y="4610100"/>
                <a:ext cx="13944599" cy="30556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7200" b="0" i="0" dirty="0" smtClean="0"/>
                        <m:t>C</m:t>
                      </m:r>
                      <m:r>
                        <m:rPr>
                          <m:nor/>
                        </m:rPr>
                        <a:rPr lang="en-US" sz="7200" dirty="0" smtClean="0"/>
                        <m:t>orrected</m:t>
                      </m:r>
                      <m:r>
                        <m:rPr>
                          <m:nor/>
                        </m:rPr>
                        <a:rPr lang="en-US" sz="7200" dirty="0" smtClean="0"/>
                        <m:t> </m:t>
                      </m:r>
                      <m:r>
                        <m:rPr>
                          <m:nor/>
                        </m:rPr>
                        <a:rPr lang="en-US" sz="7200" dirty="0" smtClean="0"/>
                        <m:t>p</m:t>
                      </m:r>
                      <m:r>
                        <m:rPr>
                          <m:nor/>
                        </m:rPr>
                        <a:rPr lang="en-US" sz="7200" dirty="0" smtClean="0"/>
                        <m:t>−</m:t>
                      </m:r>
                      <m:r>
                        <m:rPr>
                          <m:nor/>
                        </m:rPr>
                        <a:rPr lang="en-US" sz="7200" dirty="0" smtClean="0"/>
                        <m:t>value</m:t>
                      </m:r>
                      <m:r>
                        <m:rPr>
                          <m:nor/>
                        </m:rPr>
                        <a:rPr lang="en-US" sz="7200" dirty="0" smtClean="0"/>
                        <m:t> = </m:t>
                      </m:r>
                      <m:f>
                        <m:fPr>
                          <m:ctrlPr>
                            <a:rPr lang="en-US" sz="7200" i="1" dirty="0" smtClean="0">
                              <a:latin typeface="Cambria Math" panose="02040503050406030204" pitchFamily="18" charset="0"/>
                            </a:rPr>
                          </m:ctrlPr>
                        </m:fPr>
                        <m:num>
                          <m:r>
                            <a:rPr lang="en-US" sz="7200" i="1" dirty="0" smtClean="0">
                              <a:latin typeface="Cambria Math" panose="02040503050406030204" pitchFamily="18" charset="0"/>
                              <a:ea typeface="Cambria Math" panose="02040503050406030204" pitchFamily="18" charset="0"/>
                            </a:rPr>
                            <m:t>∝</m:t>
                          </m:r>
                        </m:num>
                        <m:den>
                          <m:r>
                            <a:rPr lang="en-US" sz="7200" b="0" i="1" dirty="0" smtClean="0">
                              <a:latin typeface="Cambria Math" panose="02040503050406030204" pitchFamily="18" charset="0"/>
                            </a:rPr>
                            <m:t>𝑛</m:t>
                          </m:r>
                        </m:den>
                      </m:f>
                    </m:oMath>
                  </m:oMathPara>
                </a14:m>
                <a:endParaRPr lang="en-US" sz="7200" dirty="0"/>
              </a:p>
              <a:p>
                <a:endParaRPr lang="en-US" sz="7200" dirty="0"/>
              </a:p>
            </p:txBody>
          </p:sp>
        </mc:Choice>
        <mc:Fallback xmlns="">
          <p:sp>
            <p:nvSpPr>
              <p:cNvPr id="10" name="TextBox 9">
                <a:extLst>
                  <a:ext uri="{FF2B5EF4-FFF2-40B4-BE49-F238E27FC236}">
                    <a16:creationId xmlns:a16="http://schemas.microsoft.com/office/drawing/2014/main" id="{BB932725-1B9C-4013-A6A6-430A7AFF458D}"/>
                  </a:ext>
                </a:extLst>
              </p:cNvPr>
              <p:cNvSpPr txBox="1">
                <a:spLocks noRot="1" noChangeAspect="1" noMove="1" noResize="1" noEditPoints="1" noAdjustHandles="1" noChangeArrowheads="1" noChangeShapeType="1" noTextEdit="1"/>
              </p:cNvSpPr>
              <p:nvPr/>
            </p:nvSpPr>
            <p:spPr>
              <a:xfrm>
                <a:off x="-1143000" y="4610100"/>
                <a:ext cx="13944599" cy="3055645"/>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9C0D38FF-B706-42B0-B2DE-D8F39A6081F7}"/>
              </a:ext>
            </a:extLst>
          </p:cNvPr>
          <p:cNvCxnSpPr/>
          <p:nvPr/>
        </p:nvCxnSpPr>
        <p:spPr>
          <a:xfrm flipV="1">
            <a:off x="10363200" y="2962532"/>
            <a:ext cx="1981200" cy="1571368"/>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F554A2-3444-4695-85F5-B674D830CF61}"/>
              </a:ext>
            </a:extLst>
          </p:cNvPr>
          <p:cNvCxnSpPr>
            <a:cxnSpLocks/>
          </p:cNvCxnSpPr>
          <p:nvPr/>
        </p:nvCxnSpPr>
        <p:spPr>
          <a:xfrm>
            <a:off x="10515600" y="6532771"/>
            <a:ext cx="2438400" cy="1219200"/>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1B59A8C-55A4-482E-931F-F6322670F192}"/>
              </a:ext>
            </a:extLst>
          </p:cNvPr>
          <p:cNvSpPr txBox="1"/>
          <p:nvPr/>
        </p:nvSpPr>
        <p:spPr>
          <a:xfrm>
            <a:off x="12429499" y="2168528"/>
            <a:ext cx="3733800" cy="1200329"/>
          </a:xfrm>
          <a:prstGeom prst="rect">
            <a:avLst/>
          </a:prstGeom>
          <a:noFill/>
        </p:spPr>
        <p:txBody>
          <a:bodyPr wrap="square" rtlCol="0">
            <a:spAutoFit/>
          </a:bodyPr>
          <a:lstStyle/>
          <a:p>
            <a:r>
              <a:rPr lang="en-US" sz="3600" dirty="0">
                <a:latin typeface="Gidole" panose="02000503000000000000" pitchFamily="2" charset="0"/>
              </a:rPr>
              <a:t>1 – confidence level (usually 5%)</a:t>
            </a:r>
          </a:p>
        </p:txBody>
      </p:sp>
      <p:sp>
        <p:nvSpPr>
          <p:cNvPr id="17" name="TextBox 16">
            <a:extLst>
              <a:ext uri="{FF2B5EF4-FFF2-40B4-BE49-F238E27FC236}">
                <a16:creationId xmlns:a16="http://schemas.microsoft.com/office/drawing/2014/main" id="{45E69D82-4855-4F3C-99FB-F7BBBF4BC244}"/>
              </a:ext>
            </a:extLst>
          </p:cNvPr>
          <p:cNvSpPr txBox="1"/>
          <p:nvPr/>
        </p:nvSpPr>
        <p:spPr>
          <a:xfrm>
            <a:off x="12954000" y="7691813"/>
            <a:ext cx="3733800" cy="1200329"/>
          </a:xfrm>
          <a:prstGeom prst="rect">
            <a:avLst/>
          </a:prstGeom>
          <a:noFill/>
        </p:spPr>
        <p:txBody>
          <a:bodyPr wrap="square" rtlCol="0">
            <a:spAutoFit/>
          </a:bodyPr>
          <a:lstStyle/>
          <a:p>
            <a:r>
              <a:rPr lang="en-US" sz="3600" dirty="0">
                <a:latin typeface="Gidole" panose="02000503000000000000" pitchFamily="2" charset="0"/>
              </a:rPr>
              <a:t>Number of groups compared</a:t>
            </a:r>
          </a:p>
        </p:txBody>
      </p:sp>
    </p:spTree>
    <p:extLst>
      <p:ext uri="{BB962C8B-B14F-4D97-AF65-F5344CB8AC3E}">
        <p14:creationId xmlns:p14="http://schemas.microsoft.com/office/powerpoint/2010/main" val="1089064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 Intermediate Excel Statistics for Business Analytics</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abalone-posthoc.xlsx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groups are different? (Pairwise t-tests)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How do we adjust for </a:t>
            </a: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 (Bonferroni correction)</a:t>
            </a:r>
            <a:endParaRPr lang="en-US" sz="3600" dirty="0">
              <a:latin typeface="Gidole" panose="020B0604020202020204" charset="0"/>
            </a:endParaRPr>
          </a:p>
        </p:txBody>
      </p:sp>
    </p:spTree>
    <p:extLst>
      <p:ext uri="{BB962C8B-B14F-4D97-AF65-F5344CB8AC3E}">
        <p14:creationId xmlns:p14="http://schemas.microsoft.com/office/powerpoint/2010/main" val="2498392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iris-anova.xlsx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difference in petal lengths across groups?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Which groups?</a:t>
            </a:r>
            <a:endParaRPr lang="en-US" sz="3600" dirty="0">
              <a:latin typeface="Gidole" panose="020B0604020202020204" charset="0"/>
            </a:endParaRPr>
          </a:p>
        </p:txBody>
      </p:sp>
    </p:spTree>
    <p:extLst>
      <p:ext uri="{BB962C8B-B14F-4D97-AF65-F5344CB8AC3E}">
        <p14:creationId xmlns:p14="http://schemas.microsoft.com/office/powerpoint/2010/main" val="25940322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7276847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PEARSON CORRELATION</a:t>
            </a:r>
          </a:p>
        </p:txBody>
      </p:sp>
    </p:spTree>
    <p:extLst>
      <p:ext uri="{BB962C8B-B14F-4D97-AF65-F5344CB8AC3E}">
        <p14:creationId xmlns:p14="http://schemas.microsoft.com/office/powerpoint/2010/main" val="25119382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normally distributed</a:t>
            </a:r>
          </a:p>
          <a:p>
            <a:pPr marL="742950" indent="-742950">
              <a:buAutoNum type="arabicPeriod"/>
            </a:pPr>
            <a:r>
              <a:rPr lang="en-US" sz="4800" dirty="0">
                <a:latin typeface="Gidole" panose="02000503000000000000" pitchFamily="2" charset="0"/>
              </a:rPr>
              <a:t>Relationship between two variables is linear</a:t>
            </a:r>
          </a:p>
          <a:p>
            <a:pPr marL="742950" indent="-742950">
              <a:buAutoNum type="arabicPeriod"/>
            </a:pPr>
            <a:r>
              <a:rPr lang="en-US" sz="4800" dirty="0">
                <a:latin typeface="Gidole" panose="02000503000000000000" pitchFamily="2" charset="0"/>
              </a:rPr>
              <a:t>No influential cases	</a:t>
            </a:r>
          </a:p>
        </p:txBody>
      </p:sp>
    </p:spTree>
    <p:extLst>
      <p:ext uri="{BB962C8B-B14F-4D97-AF65-F5344CB8AC3E}">
        <p14:creationId xmlns:p14="http://schemas.microsoft.com/office/powerpoint/2010/main" val="19222672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1981053" y="1428745"/>
            <a:ext cx="14935200" cy="830997"/>
          </a:xfrm>
          <a:prstGeom prst="rect">
            <a:avLst/>
          </a:prstGeom>
          <a:noFill/>
        </p:spPr>
        <p:txBody>
          <a:bodyPr wrap="square" rtlCol="0">
            <a:spAutoFit/>
          </a:bodyPr>
          <a:lstStyle/>
          <a:p>
            <a:pPr algn="ctr"/>
            <a:r>
              <a:rPr lang="en-US" sz="4800" dirty="0">
                <a:latin typeface="Gidole" panose="02000503000000000000" pitchFamily="2" charset="0"/>
              </a:rPr>
              <a:t>Use this rule of thumb for now:</a:t>
            </a:r>
          </a:p>
        </p:txBody>
      </p:sp>
      <p:graphicFrame>
        <p:nvGraphicFramePr>
          <p:cNvPr id="9" name="Table 4">
            <a:extLst>
              <a:ext uri="{FF2B5EF4-FFF2-40B4-BE49-F238E27FC236}">
                <a16:creationId xmlns:a16="http://schemas.microsoft.com/office/drawing/2014/main" id="{7A6AD3B0-53EC-43A3-8036-A2B3D59CE6EC}"/>
              </a:ext>
            </a:extLst>
          </p:cNvPr>
          <p:cNvGraphicFramePr>
            <a:graphicFrameLocks noGrp="1"/>
          </p:cNvGraphicFramePr>
          <p:nvPr>
            <p:extLst>
              <p:ext uri="{D42A27DB-BD31-4B8C-83A1-F6EECF244321}">
                <p14:modId xmlns:p14="http://schemas.microsoft.com/office/powerpoint/2010/main" val="1046190793"/>
              </p:ext>
            </p:extLst>
          </p:nvPr>
        </p:nvGraphicFramePr>
        <p:xfrm>
          <a:off x="931320" y="2400438"/>
          <a:ext cx="15163800" cy="7620000"/>
        </p:xfrm>
        <a:graphic>
          <a:graphicData uri="http://schemas.openxmlformats.org/drawingml/2006/table">
            <a:tbl>
              <a:tblPr firstRow="1" bandRow="1">
                <a:tableStyleId>{21E4AEA4-8DFA-4A89-87EB-49C32662AFE0}</a:tableStyleId>
              </a:tblPr>
              <a:tblGrid>
                <a:gridCol w="3885723">
                  <a:extLst>
                    <a:ext uri="{9D8B030D-6E8A-4147-A177-3AD203B41FA5}">
                      <a16:colId xmlns:a16="http://schemas.microsoft.com/office/drawing/2014/main" val="1509198100"/>
                    </a:ext>
                  </a:extLst>
                </a:gridCol>
                <a:gridCol w="11278077">
                  <a:extLst>
                    <a:ext uri="{9D8B030D-6E8A-4147-A177-3AD203B41FA5}">
                      <a16:colId xmlns:a16="http://schemas.microsoft.com/office/drawing/2014/main" val="389150248"/>
                    </a:ext>
                  </a:extLst>
                </a:gridCol>
              </a:tblGrid>
              <a:tr h="1062263">
                <a:tc>
                  <a:txBody>
                    <a:bodyPr/>
                    <a:lstStyle/>
                    <a:p>
                      <a:pPr algn="ctr">
                        <a:lnSpc>
                          <a:spcPct val="100000"/>
                        </a:lnSpc>
                      </a:pPr>
                      <a:r>
                        <a:rPr lang="en-US" sz="4000" dirty="0">
                          <a:latin typeface="Gidole" panose="02000503000000000000" pitchFamily="2" charset="0"/>
                        </a:rPr>
                        <a:t>Correlation coefficient</a:t>
                      </a:r>
                    </a:p>
                  </a:txBody>
                  <a:tcPr anchor="ctr"/>
                </a:tc>
                <a:tc>
                  <a:txBody>
                    <a:bodyPr/>
                    <a:lstStyle/>
                    <a:p>
                      <a:pPr algn="ctr"/>
                      <a:r>
                        <a:rPr lang="en-US" sz="4000" dirty="0">
                          <a:latin typeface="Gidole" panose="02000503000000000000" pitchFamily="2" charset="0"/>
                        </a:rPr>
                        <a:t>Interpretation</a:t>
                      </a:r>
                      <a:endParaRPr lang="en-US" sz="4000" dirty="0"/>
                    </a:p>
                  </a:txBody>
                  <a:tcPr anchor="ctr"/>
                </a:tc>
                <a:extLst>
                  <a:ext uri="{0D108BD9-81ED-4DB2-BD59-A6C34878D82A}">
                    <a16:rowId xmlns:a16="http://schemas.microsoft.com/office/drawing/2014/main" val="452871791"/>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negative (linear) relationship</a:t>
                      </a:r>
                    </a:p>
                  </a:txBody>
                  <a:tcPr/>
                </a:tc>
                <a:extLst>
                  <a:ext uri="{0D108BD9-81ED-4DB2-BD59-A6C34878D82A}">
                    <a16:rowId xmlns:a16="http://schemas.microsoft.com/office/drawing/2014/main" val="296650304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negative relationship</a:t>
                      </a:r>
                    </a:p>
                  </a:txBody>
                  <a:tcPr/>
                </a:tc>
                <a:extLst>
                  <a:ext uri="{0D108BD9-81ED-4DB2-BD59-A6C34878D82A}">
                    <a16:rowId xmlns:a16="http://schemas.microsoft.com/office/drawing/2014/main" val="4083660833"/>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negative relationship</a:t>
                      </a:r>
                    </a:p>
                  </a:txBody>
                  <a:tcPr/>
                </a:tc>
                <a:extLst>
                  <a:ext uri="{0D108BD9-81ED-4DB2-BD59-A6C34878D82A}">
                    <a16:rowId xmlns:a16="http://schemas.microsoft.com/office/drawing/2014/main" val="3996434926"/>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negative relationship</a:t>
                      </a:r>
                    </a:p>
                  </a:txBody>
                  <a:tcPr/>
                </a:tc>
                <a:extLst>
                  <a:ext uri="{0D108BD9-81ED-4DB2-BD59-A6C34878D82A}">
                    <a16:rowId xmlns:a16="http://schemas.microsoft.com/office/drawing/2014/main" val="4136832445"/>
                  </a:ext>
                </a:extLst>
              </a:tr>
              <a:tr h="568187">
                <a:tc>
                  <a:txBody>
                    <a:bodyPr/>
                    <a:lstStyle/>
                    <a:p>
                      <a:pPr algn="l"/>
                      <a:r>
                        <a:rPr lang="en-US" sz="4000" dirty="0">
                          <a:solidFill>
                            <a:schemeClr val="tx1">
                              <a:lumMod val="95000"/>
                              <a:lumOff val="5000"/>
                            </a:schemeClr>
                          </a:solidFill>
                          <a:latin typeface="Gidole" panose="02000503000000000000" pitchFamily="2" charset="0"/>
                        </a:rPr>
                        <a:t>0</a:t>
                      </a:r>
                    </a:p>
                  </a:txBody>
                  <a:tcPr/>
                </a:tc>
                <a:tc>
                  <a:txBody>
                    <a:bodyPr/>
                    <a:lstStyle/>
                    <a:p>
                      <a:pPr algn="l"/>
                      <a:r>
                        <a:rPr lang="en-US" sz="4000" dirty="0">
                          <a:solidFill>
                            <a:schemeClr val="tx1">
                              <a:lumMod val="95000"/>
                              <a:lumOff val="5000"/>
                            </a:schemeClr>
                          </a:solidFill>
                          <a:latin typeface="Gidole" panose="02000503000000000000" pitchFamily="2" charset="0"/>
                        </a:rPr>
                        <a:t>No (linear) relationship</a:t>
                      </a:r>
                    </a:p>
                  </a:txBody>
                  <a:tcPr/>
                </a:tc>
                <a:extLst>
                  <a:ext uri="{0D108BD9-81ED-4DB2-BD59-A6C34878D82A}">
                    <a16:rowId xmlns:a16="http://schemas.microsoft.com/office/drawing/2014/main" val="883942433"/>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positive relationship</a:t>
                      </a:r>
                    </a:p>
                  </a:txBody>
                  <a:tcPr/>
                </a:tc>
                <a:extLst>
                  <a:ext uri="{0D108BD9-81ED-4DB2-BD59-A6C34878D82A}">
                    <a16:rowId xmlns:a16="http://schemas.microsoft.com/office/drawing/2014/main" val="3710595559"/>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positive relationship</a:t>
                      </a:r>
                    </a:p>
                  </a:txBody>
                  <a:tcPr/>
                </a:tc>
                <a:extLst>
                  <a:ext uri="{0D108BD9-81ED-4DB2-BD59-A6C34878D82A}">
                    <a16:rowId xmlns:a16="http://schemas.microsoft.com/office/drawing/2014/main" val="160852212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positive relationship</a:t>
                      </a:r>
                    </a:p>
                  </a:txBody>
                  <a:tcPr/>
                </a:tc>
                <a:extLst>
                  <a:ext uri="{0D108BD9-81ED-4DB2-BD59-A6C34878D82A}">
                    <a16:rowId xmlns:a16="http://schemas.microsoft.com/office/drawing/2014/main" val="2935572255"/>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positive relationship</a:t>
                      </a:r>
                    </a:p>
                  </a:txBody>
                  <a:tcPr/>
                </a:tc>
                <a:extLst>
                  <a:ext uri="{0D108BD9-81ED-4DB2-BD59-A6C34878D82A}">
                    <a16:rowId xmlns:a16="http://schemas.microsoft.com/office/drawing/2014/main" val="1895591555"/>
                  </a:ext>
                </a:extLst>
              </a:tr>
            </a:tbl>
          </a:graphicData>
        </a:graphic>
      </p:graphicFrame>
    </p:spTree>
    <p:extLst>
      <p:ext uri="{BB962C8B-B14F-4D97-AF65-F5344CB8AC3E}">
        <p14:creationId xmlns:p14="http://schemas.microsoft.com/office/powerpoint/2010/main" val="16970384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Correlations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iris-corr.xlsx</a:t>
            </a:r>
          </a:p>
          <a:p>
            <a:pPr marL="1485900" lvl="2" indent="-571500">
              <a:buFont typeface="Arial" panose="020B0604020202020204" pitchFamily="34" charset="0"/>
              <a:buChar char="•"/>
            </a:pPr>
            <a:r>
              <a:rPr lang="en-US" sz="3600" dirty="0">
                <a:latin typeface="Gidole" panose="020B0604020202020204" charset="0"/>
              </a:rPr>
              <a:t>Printing a correlation matrix</a:t>
            </a:r>
          </a:p>
          <a:p>
            <a:pPr marL="1485900" lvl="2" indent="-571500">
              <a:buFont typeface="Arial" panose="020B0604020202020204" pitchFamily="34" charset="0"/>
              <a:buChar char="•"/>
            </a:pPr>
            <a:r>
              <a:rPr lang="en-US" sz="3600" dirty="0">
                <a:latin typeface="Gidole" panose="020B0604020202020204" charset="0"/>
              </a:rPr>
              <a:t>Visualizing a bivariate relationship: scatter plots</a:t>
            </a:r>
            <a:endParaRPr lang="en-US" sz="3600" dirty="0">
              <a:latin typeface="Consolas" panose="020B0609020204030204" pitchFamily="49" charset="0"/>
            </a:endParaRPr>
          </a:p>
        </p:txBody>
      </p:sp>
    </p:spTree>
    <p:extLst>
      <p:ext uri="{BB962C8B-B14F-4D97-AF65-F5344CB8AC3E}">
        <p14:creationId xmlns:p14="http://schemas.microsoft.com/office/powerpoint/2010/main" val="466514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Be careful about linearity!</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anscombe.xlsx</a:t>
            </a:r>
          </a:p>
        </p:txBody>
      </p:sp>
    </p:spTree>
    <p:extLst>
      <p:ext uri="{BB962C8B-B14F-4D97-AF65-F5344CB8AC3E}">
        <p14:creationId xmlns:p14="http://schemas.microsoft.com/office/powerpoint/2010/main" val="16817961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Produce a correlation matrix</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is the strength of the relationship between weight and acceleration?</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Plot the relationship.</a:t>
            </a:r>
            <a:endParaRPr lang="en-US" sz="3600" dirty="0">
              <a:latin typeface="Gidole" panose="020B0604020202020204" charset="0"/>
            </a:endParaRPr>
          </a:p>
        </p:txBody>
      </p:sp>
    </p:spTree>
    <p:extLst>
      <p:ext uri="{BB962C8B-B14F-4D97-AF65-F5344CB8AC3E}">
        <p14:creationId xmlns:p14="http://schemas.microsoft.com/office/powerpoint/2010/main" val="4214239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a:t>
            </a:r>
            <a:r>
              <a:rPr lang="en-US" sz="7500" spc="375">
                <a:solidFill>
                  <a:srgbClr val="FFFFFF"/>
                </a:solidFill>
                <a:latin typeface="League Spartan Bold"/>
              </a:rPr>
              <a:t>UP AND RUNNING WITH LINEAR REGRESSION</a:t>
            </a:r>
            <a:endParaRPr lang="en-US" sz="7500" spc="375" dirty="0">
              <a:solidFill>
                <a:srgbClr val="FFFFFF"/>
              </a:solidFill>
              <a:latin typeface="League Spartan Bold"/>
            </a:endParaRPr>
          </a:p>
        </p:txBody>
      </p:sp>
    </p:spTree>
    <p:extLst>
      <p:ext uri="{BB962C8B-B14F-4D97-AF65-F5344CB8AC3E}">
        <p14:creationId xmlns:p14="http://schemas.microsoft.com/office/powerpoint/2010/main" val="1010337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3543278"/>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HAVE YOU INSTALLED THE DATA ANALYSIS TOOLPAK?</a:t>
            </a:r>
          </a:p>
        </p:txBody>
      </p:sp>
    </p:spTree>
    <p:extLst>
      <p:ext uri="{BB962C8B-B14F-4D97-AF65-F5344CB8AC3E}">
        <p14:creationId xmlns:p14="http://schemas.microsoft.com/office/powerpoint/2010/main" val="18603669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209264041"/>
              </p:ext>
            </p:extLst>
          </p:nvPr>
        </p:nvGraphicFramePr>
        <p:xfrm>
          <a:off x="914400" y="419100"/>
          <a:ext cx="16459200" cy="3032760"/>
        </p:xfrm>
        <a:graphic>
          <a:graphicData uri="http://schemas.openxmlformats.org/drawingml/2006/table">
            <a:tbl>
              <a:tblPr firstRow="1" bandRow="1">
                <a:tableStyleId>{21E4AEA4-8DFA-4A89-87EB-49C32662AFE0}</a:tableStyleId>
              </a:tblPr>
              <a:tblGrid>
                <a:gridCol w="8229600">
                  <a:extLst>
                    <a:ext uri="{9D8B030D-6E8A-4147-A177-3AD203B41FA5}">
                      <a16:colId xmlns:a16="http://schemas.microsoft.com/office/drawing/2014/main" val="1509198100"/>
                    </a:ext>
                  </a:extLst>
                </a:gridCol>
                <a:gridCol w="82296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Correlation</a:t>
                      </a:r>
                    </a:p>
                  </a:txBody>
                  <a:tcPr anchor="ctr"/>
                </a:tc>
                <a:tc>
                  <a:txBody>
                    <a:bodyPr/>
                    <a:lstStyle/>
                    <a:p>
                      <a:pPr algn="ctr"/>
                      <a:r>
                        <a:rPr lang="en-US" sz="4400" dirty="0">
                          <a:latin typeface="Gidole" panose="02000503000000000000" pitchFamily="2" charset="0"/>
                        </a:rPr>
                        <a:t>Regression</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3600" dirty="0">
                          <a:solidFill>
                            <a:schemeClr val="tx1">
                              <a:lumMod val="95000"/>
                              <a:lumOff val="5000"/>
                            </a:schemeClr>
                          </a:solidFill>
                          <a:latin typeface="Gidole" panose="02000503000000000000" pitchFamily="2" charset="0"/>
                        </a:rPr>
                        <a:t>Indicates the extent to which two variables move together linearly</a:t>
                      </a:r>
                    </a:p>
                  </a:txBody>
                  <a:tcPr/>
                </a:tc>
                <a:tc>
                  <a:txBody>
                    <a:bodyPr/>
                    <a:lstStyle/>
                    <a:p>
                      <a:pPr algn="l"/>
                      <a:r>
                        <a:rPr lang="en-US" sz="3600" dirty="0">
                          <a:solidFill>
                            <a:schemeClr val="tx1">
                              <a:lumMod val="95000"/>
                              <a:lumOff val="5000"/>
                            </a:schemeClr>
                          </a:solidFill>
                          <a:latin typeface="Gidole" panose="02000503000000000000" pitchFamily="2" charset="0"/>
                        </a:rPr>
                        <a:t>Indicates the estimated impact of a unit change of the independent variable </a:t>
                      </a:r>
                      <a:r>
                        <a:rPr lang="en-US" sz="3600" i="1" dirty="0">
                          <a:solidFill>
                            <a:schemeClr val="tx1">
                              <a:lumMod val="95000"/>
                              <a:lumOff val="5000"/>
                            </a:schemeClr>
                          </a:solidFill>
                          <a:latin typeface="Gidole" panose="02000503000000000000" pitchFamily="2" charset="0"/>
                        </a:rPr>
                        <a:t>X</a:t>
                      </a:r>
                      <a:r>
                        <a:rPr lang="en-US" sz="3600" dirty="0">
                          <a:solidFill>
                            <a:schemeClr val="tx1">
                              <a:lumMod val="95000"/>
                              <a:lumOff val="5000"/>
                            </a:schemeClr>
                          </a:solidFill>
                          <a:latin typeface="Gidole" panose="02000503000000000000" pitchFamily="2" charset="0"/>
                        </a:rPr>
                        <a:t> on the dependent variable </a:t>
                      </a:r>
                      <a:r>
                        <a:rPr lang="en-US" sz="3600" i="1" dirty="0">
                          <a:solidFill>
                            <a:schemeClr val="tx1">
                              <a:lumMod val="95000"/>
                              <a:lumOff val="5000"/>
                            </a:schemeClr>
                          </a:solidFill>
                          <a:latin typeface="Gidole" panose="02000503000000000000" pitchFamily="2" charset="0"/>
                        </a:rPr>
                        <a:t>Y</a:t>
                      </a:r>
                      <a:r>
                        <a:rPr lang="en-US" sz="3600" i="0" dirty="0">
                          <a:solidFill>
                            <a:schemeClr val="tx1">
                              <a:lumMod val="95000"/>
                              <a:lumOff val="5000"/>
                            </a:schemeClr>
                          </a:solidFill>
                          <a:latin typeface="Gidole" panose="02000503000000000000" pitchFamily="2" charset="0"/>
                        </a:rPr>
                        <a:t>.</a:t>
                      </a:r>
                      <a:endParaRPr lang="en-US" sz="3600" dirty="0">
                        <a:solidFill>
                          <a:schemeClr val="tx1">
                            <a:lumMod val="95000"/>
                            <a:lumOff val="5000"/>
                          </a:schemeClr>
                        </a:solidFill>
                        <a:latin typeface="Gidole" panose="02000503000000000000" pitchFamily="2" charset="0"/>
                      </a:endParaRPr>
                    </a:p>
                  </a:txBody>
                  <a:tcPr/>
                </a:tc>
                <a:extLst>
                  <a:ext uri="{0D108BD9-81ED-4DB2-BD59-A6C34878D82A}">
                    <a16:rowId xmlns:a16="http://schemas.microsoft.com/office/drawing/2014/main" val="2966503040"/>
                  </a:ext>
                </a:extLst>
              </a:tr>
            </a:tbl>
          </a:graphicData>
        </a:graphic>
      </p:graphicFrame>
      <p:pic>
        <p:nvPicPr>
          <p:cNvPr id="3" name="Picture 2">
            <a:extLst>
              <a:ext uri="{FF2B5EF4-FFF2-40B4-BE49-F238E27FC236}">
                <a16:creationId xmlns:a16="http://schemas.microsoft.com/office/drawing/2014/main" id="{FF96B0B4-0E36-4D58-803F-76B83042F192}"/>
              </a:ext>
            </a:extLst>
          </p:cNvPr>
          <p:cNvPicPr>
            <a:picLocks noChangeAspect="1"/>
          </p:cNvPicPr>
          <p:nvPr/>
        </p:nvPicPr>
        <p:blipFill>
          <a:blip r:embed="rId4"/>
          <a:stretch>
            <a:fillRect/>
          </a:stretch>
        </p:blipFill>
        <p:spPr>
          <a:xfrm>
            <a:off x="886326" y="4323639"/>
            <a:ext cx="8229600" cy="3665913"/>
          </a:xfrm>
          <a:prstGeom prst="rect">
            <a:avLst/>
          </a:prstGeom>
        </p:spPr>
      </p:pic>
      <p:pic>
        <p:nvPicPr>
          <p:cNvPr id="6" name="Picture 5">
            <a:extLst>
              <a:ext uri="{FF2B5EF4-FFF2-40B4-BE49-F238E27FC236}">
                <a16:creationId xmlns:a16="http://schemas.microsoft.com/office/drawing/2014/main" id="{293F7741-C941-46B2-8640-43A83D9965F9}"/>
              </a:ext>
            </a:extLst>
          </p:cNvPr>
          <p:cNvPicPr>
            <a:picLocks/>
          </p:cNvPicPr>
          <p:nvPr/>
        </p:nvPicPr>
        <p:blipFill>
          <a:blip r:embed="rId5"/>
          <a:stretch>
            <a:fillRect/>
          </a:stretch>
        </p:blipFill>
        <p:spPr>
          <a:xfrm>
            <a:off x="9232491" y="4301581"/>
            <a:ext cx="8229600" cy="3657600"/>
          </a:xfrm>
          <a:prstGeom prst="rect">
            <a:avLst/>
          </a:prstGeom>
        </p:spPr>
      </p:pic>
    </p:spTree>
    <p:extLst>
      <p:ext uri="{BB962C8B-B14F-4D97-AF65-F5344CB8AC3E}">
        <p14:creationId xmlns:p14="http://schemas.microsoft.com/office/powerpoint/2010/main" val="32991691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4524315"/>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Linear relationship between independent and dependent variable</a:t>
            </a:r>
          </a:p>
          <a:p>
            <a:pPr marL="742950" indent="-742950">
              <a:buAutoNum type="arabicPeriod"/>
            </a:pPr>
            <a:r>
              <a:rPr lang="en-US" sz="4800" dirty="0">
                <a:latin typeface="Gidole" panose="02000503000000000000" pitchFamily="2" charset="0"/>
              </a:rPr>
              <a:t>No influential cases</a:t>
            </a:r>
          </a:p>
          <a:p>
            <a:pPr marL="742950" indent="-742950">
              <a:buAutoNum type="arabicPeriod"/>
            </a:pPr>
            <a:r>
              <a:rPr lang="en-US" sz="4800" dirty="0">
                <a:solidFill>
                  <a:schemeClr val="bg1">
                    <a:lumMod val="50000"/>
                  </a:schemeClr>
                </a:solidFill>
                <a:latin typeface="Gidole" panose="02000503000000000000" pitchFamily="2" charset="0"/>
              </a:rPr>
              <a:t>Values of residuals are independent</a:t>
            </a:r>
          </a:p>
          <a:p>
            <a:pPr marL="742950" indent="-742950">
              <a:buAutoNum type="arabicPeriod"/>
            </a:pPr>
            <a:r>
              <a:rPr lang="en-US" sz="4800" dirty="0">
                <a:solidFill>
                  <a:schemeClr val="bg1">
                    <a:lumMod val="50000"/>
                  </a:schemeClr>
                </a:solidFill>
                <a:latin typeface="Gidole" panose="02000503000000000000" pitchFamily="2" charset="0"/>
              </a:rPr>
              <a:t>Variance of residuals is constant</a:t>
            </a:r>
          </a:p>
          <a:p>
            <a:pPr marL="742950" indent="-742950">
              <a:buAutoNum type="arabicPeriod"/>
            </a:pPr>
            <a:r>
              <a:rPr lang="en-US" sz="4800" dirty="0">
                <a:solidFill>
                  <a:schemeClr val="bg1">
                    <a:lumMod val="50000"/>
                  </a:schemeClr>
                </a:solidFill>
                <a:latin typeface="Gidole" panose="02000503000000000000" pitchFamily="2" charset="0"/>
              </a:rPr>
              <a:t>Values of residuals are normally distributed</a:t>
            </a:r>
          </a:p>
        </p:txBody>
      </p:sp>
    </p:spTree>
    <p:extLst>
      <p:ext uri="{BB962C8B-B14F-4D97-AF65-F5344CB8AC3E}">
        <p14:creationId xmlns:p14="http://schemas.microsoft.com/office/powerpoint/2010/main" val="1180902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2389116"/>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EXPLICIT WARNING:</a:t>
            </a:r>
          </a:p>
          <a:p>
            <a:pPr algn="ctr">
              <a:lnSpc>
                <a:spcPts val="9000"/>
              </a:lnSpc>
            </a:pPr>
            <a:r>
              <a:rPr lang="en-US" sz="9600" spc="375" dirty="0">
                <a:solidFill>
                  <a:srgbClr val="FFFFFF"/>
                </a:solidFill>
                <a:latin typeface="League Spartan Bold"/>
              </a:rPr>
              <a:t>MATH AHEAD</a:t>
            </a:r>
          </a:p>
        </p:txBody>
      </p:sp>
    </p:spTree>
    <p:extLst>
      <p:ext uri="{BB962C8B-B14F-4D97-AF65-F5344CB8AC3E}">
        <p14:creationId xmlns:p14="http://schemas.microsoft.com/office/powerpoint/2010/main" val="36983592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LINEAR REGRESSION EQUATION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110659" y="6059230"/>
                <a:ext cx="14935200" cy="14465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8800" i="1" smtClean="0">
                              <a:latin typeface="Cambria Math" panose="02040503050406030204" pitchFamily="18" charset="0"/>
                            </a:rPr>
                          </m:ctrlPr>
                        </m:sSubPr>
                        <m:e>
                          <m:r>
                            <a:rPr lang="en-US" sz="8800" b="0" i="1" smtClean="0">
                              <a:latin typeface="Cambria Math" panose="02040503050406030204" pitchFamily="18" charset="0"/>
                            </a:rPr>
                            <m:t>𝑌</m:t>
                          </m:r>
                        </m:e>
                        <m:sub>
                          <m:r>
                            <a:rPr lang="en-US" sz="8800" b="0" i="1" smtClean="0">
                              <a:latin typeface="Cambria Math" panose="02040503050406030204" pitchFamily="18" charset="0"/>
                            </a:rPr>
                            <m:t>𝑖</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smtClean="0">
                              <a:latin typeface="Cambria Math" panose="02040503050406030204" pitchFamily="18" charset="0"/>
                            </a:rPr>
                          </m:ctrlPr>
                        </m:sSubPr>
                        <m:e>
                          <m:r>
                            <a:rPr lang="en-US" sz="8800" i="1">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r>
                        <a:rPr lang="en-US" sz="8800" b="0" i="1" smtClean="0">
                          <a:latin typeface="Cambria Math" panose="02040503050406030204" pitchFamily="18" charset="0"/>
                          <a:ea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𝜀</m:t>
                          </m:r>
                        </m:e>
                        <m:sub>
                          <m:r>
                            <a:rPr lang="en-US" sz="8800" i="1">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110659" y="6059230"/>
                <a:ext cx="14935200" cy="1446550"/>
              </a:xfrm>
              <a:prstGeom prst="rect">
                <a:avLst/>
              </a:prstGeom>
              <a:blipFill>
                <a:blip r:embed="rId4"/>
                <a:stretch>
                  <a:fillRect/>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4838DA2-B1B7-42A5-9C34-1FD499848DE4}"/>
              </a:ext>
            </a:extLst>
          </p:cNvPr>
          <p:cNvCxnSpPr>
            <a:cxnSpLocks/>
          </p:cNvCxnSpPr>
          <p:nvPr/>
        </p:nvCxnSpPr>
        <p:spPr>
          <a:xfrm flipH="1" flipV="1">
            <a:off x="3330006" y="5741800"/>
            <a:ext cx="1295400" cy="636891"/>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7DA3A0D-78A0-45C9-A68E-95BC8B484308}"/>
              </a:ext>
            </a:extLst>
          </p:cNvPr>
          <p:cNvSpPr txBox="1"/>
          <p:nvPr/>
        </p:nvSpPr>
        <p:spPr>
          <a:xfrm>
            <a:off x="401041" y="4689439"/>
            <a:ext cx="3419236" cy="1077218"/>
          </a:xfrm>
          <a:prstGeom prst="rect">
            <a:avLst/>
          </a:prstGeom>
          <a:noFill/>
        </p:spPr>
        <p:txBody>
          <a:bodyPr wrap="square" rtlCol="0">
            <a:spAutoFit/>
          </a:bodyPr>
          <a:lstStyle/>
          <a:p>
            <a:r>
              <a:rPr lang="en-US" sz="3200" dirty="0">
                <a:latin typeface="Gidole" panose="02000503000000000000" pitchFamily="2" charset="0"/>
              </a:rPr>
              <a:t>Dependent / predictor variable</a:t>
            </a:r>
          </a:p>
        </p:txBody>
      </p:sp>
      <p:cxnSp>
        <p:nvCxnSpPr>
          <p:cNvPr id="13" name="Straight Arrow Connector 12">
            <a:extLst>
              <a:ext uri="{FF2B5EF4-FFF2-40B4-BE49-F238E27FC236}">
                <a16:creationId xmlns:a16="http://schemas.microsoft.com/office/drawing/2014/main" id="{F9C1D083-60C1-4866-9CA5-B07C12FD8E89}"/>
              </a:ext>
            </a:extLst>
          </p:cNvPr>
          <p:cNvCxnSpPr>
            <a:cxnSpLocks/>
          </p:cNvCxnSpPr>
          <p:nvPr/>
        </p:nvCxnSpPr>
        <p:spPr>
          <a:xfrm>
            <a:off x="6149406" y="5540491"/>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7A5DCC-2F61-4C2D-BD54-2ABB462EA29D}"/>
              </a:ext>
            </a:extLst>
          </p:cNvPr>
          <p:cNvSpPr txBox="1"/>
          <p:nvPr/>
        </p:nvSpPr>
        <p:spPr>
          <a:xfrm>
            <a:off x="4625406" y="4721923"/>
            <a:ext cx="3419236" cy="584775"/>
          </a:xfrm>
          <a:prstGeom prst="rect">
            <a:avLst/>
          </a:prstGeom>
          <a:noFill/>
        </p:spPr>
        <p:txBody>
          <a:bodyPr wrap="square" rtlCol="0">
            <a:spAutoFit/>
          </a:bodyPr>
          <a:lstStyle/>
          <a:p>
            <a:r>
              <a:rPr lang="en-US" sz="3200" dirty="0">
                <a:latin typeface="Gidole" panose="02000503000000000000" pitchFamily="2" charset="0"/>
              </a:rPr>
              <a:t>Y intercept</a:t>
            </a:r>
          </a:p>
        </p:txBody>
      </p:sp>
      <p:cxnSp>
        <p:nvCxnSpPr>
          <p:cNvPr id="17" name="Straight Arrow Connector 16">
            <a:extLst>
              <a:ext uri="{FF2B5EF4-FFF2-40B4-BE49-F238E27FC236}">
                <a16:creationId xmlns:a16="http://schemas.microsoft.com/office/drawing/2014/main" id="{4BE40B73-43A0-490D-BA7A-2AA882FC2CA7}"/>
              </a:ext>
            </a:extLst>
          </p:cNvPr>
          <p:cNvCxnSpPr>
            <a:cxnSpLocks/>
          </p:cNvCxnSpPr>
          <p:nvPr/>
        </p:nvCxnSpPr>
        <p:spPr>
          <a:xfrm>
            <a:off x="8849771" y="5165176"/>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0997D0-E5CD-42A0-AC6A-3E70FBD77EC6}"/>
              </a:ext>
            </a:extLst>
          </p:cNvPr>
          <p:cNvSpPr txBox="1"/>
          <p:nvPr/>
        </p:nvSpPr>
        <p:spPr>
          <a:xfrm>
            <a:off x="7325771" y="4346608"/>
            <a:ext cx="3419236" cy="584775"/>
          </a:xfrm>
          <a:prstGeom prst="rect">
            <a:avLst/>
          </a:prstGeom>
          <a:noFill/>
        </p:spPr>
        <p:txBody>
          <a:bodyPr wrap="square" rtlCol="0">
            <a:spAutoFit/>
          </a:bodyPr>
          <a:lstStyle/>
          <a:p>
            <a:r>
              <a:rPr lang="en-US" sz="3200" dirty="0">
                <a:latin typeface="Gidole" panose="02000503000000000000" pitchFamily="2" charset="0"/>
              </a:rPr>
              <a:t>Slope coefficient</a:t>
            </a:r>
          </a:p>
        </p:txBody>
      </p:sp>
      <p:cxnSp>
        <p:nvCxnSpPr>
          <p:cNvPr id="19" name="Straight Arrow Connector 18">
            <a:extLst>
              <a:ext uri="{FF2B5EF4-FFF2-40B4-BE49-F238E27FC236}">
                <a16:creationId xmlns:a16="http://schemas.microsoft.com/office/drawing/2014/main" id="{2ACB8EC0-36A2-4A02-A959-A55C13F3BE85}"/>
              </a:ext>
            </a:extLst>
          </p:cNvPr>
          <p:cNvCxnSpPr>
            <a:cxnSpLocks/>
          </p:cNvCxnSpPr>
          <p:nvPr/>
        </p:nvCxnSpPr>
        <p:spPr>
          <a:xfrm>
            <a:off x="11849927" y="5116942"/>
            <a:ext cx="0" cy="1038757"/>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1F7E257-1867-4D84-BC4A-94E1CC2CAED2}"/>
              </a:ext>
            </a:extLst>
          </p:cNvPr>
          <p:cNvSpPr txBox="1"/>
          <p:nvPr/>
        </p:nvSpPr>
        <p:spPr>
          <a:xfrm>
            <a:off x="10972800" y="3893438"/>
            <a:ext cx="3419236" cy="1077218"/>
          </a:xfrm>
          <a:prstGeom prst="rect">
            <a:avLst/>
          </a:prstGeom>
          <a:noFill/>
        </p:spPr>
        <p:txBody>
          <a:bodyPr wrap="square" rtlCol="0">
            <a:spAutoFit/>
          </a:bodyPr>
          <a:lstStyle/>
          <a:p>
            <a:r>
              <a:rPr lang="en-US" sz="3200" dirty="0">
                <a:latin typeface="Gidole" panose="02000503000000000000" pitchFamily="2" charset="0"/>
              </a:rPr>
              <a:t>Independent / response variable</a:t>
            </a:r>
          </a:p>
        </p:txBody>
      </p:sp>
      <p:cxnSp>
        <p:nvCxnSpPr>
          <p:cNvPr id="22" name="Straight Arrow Connector 21">
            <a:extLst>
              <a:ext uri="{FF2B5EF4-FFF2-40B4-BE49-F238E27FC236}">
                <a16:creationId xmlns:a16="http://schemas.microsoft.com/office/drawing/2014/main" id="{D88458B8-AE39-41A7-B32B-98E7F65E3124}"/>
              </a:ext>
            </a:extLst>
          </p:cNvPr>
          <p:cNvCxnSpPr>
            <a:cxnSpLocks/>
          </p:cNvCxnSpPr>
          <p:nvPr/>
        </p:nvCxnSpPr>
        <p:spPr>
          <a:xfrm flipH="1">
            <a:off x="14135927" y="5306698"/>
            <a:ext cx="951673" cy="922144"/>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314350D-D47B-4CE3-8BD1-3348626A0DDF}"/>
              </a:ext>
            </a:extLst>
          </p:cNvPr>
          <p:cNvSpPr txBox="1"/>
          <p:nvPr/>
        </p:nvSpPr>
        <p:spPr>
          <a:xfrm>
            <a:off x="14270554" y="4346608"/>
            <a:ext cx="3419236" cy="584775"/>
          </a:xfrm>
          <a:prstGeom prst="rect">
            <a:avLst/>
          </a:prstGeom>
          <a:noFill/>
        </p:spPr>
        <p:txBody>
          <a:bodyPr wrap="square" rtlCol="0">
            <a:spAutoFit/>
          </a:bodyPr>
          <a:lstStyle/>
          <a:p>
            <a:r>
              <a:rPr lang="en-US" sz="3200" dirty="0">
                <a:latin typeface="Gidole" panose="02000503000000000000" pitchFamily="2" charset="0"/>
              </a:rPr>
              <a:t>Error term</a:t>
            </a:r>
          </a:p>
        </p:txBody>
      </p:sp>
    </p:spTree>
    <p:extLst>
      <p:ext uri="{BB962C8B-B14F-4D97-AF65-F5344CB8AC3E}">
        <p14:creationId xmlns:p14="http://schemas.microsoft.com/office/powerpoint/2010/main" val="40202796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No relationship between X and Y. The slope equals zero.</a:t>
            </a:r>
          </a:p>
          <a:p>
            <a:r>
              <a:rPr lang="en-US" sz="4800" dirty="0">
                <a:latin typeface="Gidole" panose="02000503000000000000" pitchFamily="2" charset="0"/>
              </a:rPr>
              <a:t>Ha: A relationship between X and Y. The slope does not equal zero.</a:t>
            </a:r>
          </a:p>
        </p:txBody>
      </p:sp>
    </p:spTree>
    <p:extLst>
      <p:ext uri="{BB962C8B-B14F-4D97-AF65-F5344CB8AC3E}">
        <p14:creationId xmlns:p14="http://schemas.microsoft.com/office/powerpoint/2010/main" val="3009829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DB5DC7EB-69BF-4559-8965-E6F17B0F4816}"/>
                  </a:ext>
                </a:extLst>
              </p:cNvPr>
              <p:cNvSpPr txBox="1"/>
              <p:nvPr/>
            </p:nvSpPr>
            <p:spPr>
              <a:xfrm>
                <a:off x="2600563" y="192095"/>
                <a:ext cx="14935200" cy="14830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8800" i="1" smtClean="0">
                          <a:latin typeface="Cambria Math" panose="02040503050406030204" pitchFamily="18" charset="0"/>
                        </a:rPr>
                        <m:t>𝑅</m:t>
                      </m:r>
                      <m:r>
                        <a:rPr lang="en-US" sz="8800" b="0" i="1" smtClean="0">
                          <a:latin typeface="Cambria Math" panose="02040503050406030204" pitchFamily="18" charset="0"/>
                        </a:rPr>
                        <m:t>𝑒𝑠𝑖𝑑𝑢𝑎𝑙</m:t>
                      </m:r>
                      <m:r>
                        <a:rPr lang="en-US" sz="8800" b="0" i="1" smtClean="0">
                          <a:latin typeface="Cambria Math" panose="02040503050406030204" pitchFamily="18" charset="0"/>
                        </a:rPr>
                        <m:t>=</m:t>
                      </m:r>
                      <m:r>
                        <a:rPr lang="en-US" sz="8800" b="0" i="1" smtClean="0">
                          <a:latin typeface="Cambria Math" panose="02040503050406030204" pitchFamily="18" charset="0"/>
                        </a:rPr>
                        <m:t>𝑌</m:t>
                      </m:r>
                      <m:r>
                        <a:rPr lang="en-US" sz="8800" b="0" i="1" smtClean="0">
                          <a:latin typeface="Cambria Math" panose="02040503050406030204" pitchFamily="18" charset="0"/>
                        </a:rPr>
                        <m:t>−</m:t>
                      </m:r>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oMath>
                  </m:oMathPara>
                </a14:m>
                <a:endParaRPr lang="en-US" sz="8800" dirty="0">
                  <a:latin typeface="Gidole" panose="02000503000000000000" pitchFamily="2" charset="0"/>
                </a:endParaRPr>
              </a:p>
            </p:txBody>
          </p:sp>
        </mc:Choice>
        <mc:Fallback>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600563" y="192095"/>
                <a:ext cx="14935200" cy="1483035"/>
              </a:xfrm>
              <a:prstGeom prst="rect">
                <a:avLst/>
              </a:prstGeom>
              <a:blipFill>
                <a:blip r:embed="rId4"/>
                <a:stretch>
                  <a:fillRect/>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2AD4BC-BD7D-4E88-8E73-726984EDF3C6}"/>
              </a:ext>
            </a:extLst>
          </p:cNvPr>
          <p:cNvPicPr>
            <a:picLocks noChangeAspect="1"/>
          </p:cNvPicPr>
          <p:nvPr/>
        </p:nvPicPr>
        <p:blipFill>
          <a:blip r:embed="rId5"/>
          <a:stretch>
            <a:fillRect/>
          </a:stretch>
        </p:blipFill>
        <p:spPr>
          <a:xfrm>
            <a:off x="381000" y="3614748"/>
            <a:ext cx="8839200" cy="5362447"/>
          </a:xfrm>
          <a:prstGeom prst="rect">
            <a:avLst/>
          </a:prstGeom>
        </p:spPr>
      </p:pic>
      <p:pic>
        <p:nvPicPr>
          <p:cNvPr id="2052" name="Picture 4">
            <a:extLst>
              <a:ext uri="{FF2B5EF4-FFF2-40B4-BE49-F238E27FC236}">
                <a16:creationId xmlns:a16="http://schemas.microsoft.com/office/drawing/2014/main" id="{F5FE2C28-78DB-4DA8-9EA6-DE6C5B67D8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10800" y="3614748"/>
            <a:ext cx="7162800" cy="52131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00C2B35-83EB-43EE-8527-00CDB024A1D6}"/>
              </a:ext>
            </a:extLst>
          </p:cNvPr>
          <p:cNvCxnSpPr/>
          <p:nvPr/>
        </p:nvCxnSpPr>
        <p:spPr>
          <a:xfrm flipH="1">
            <a:off x="5257800" y="1409700"/>
            <a:ext cx="6477000" cy="4191000"/>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FD4B68B-F571-4EF8-A969-8B3EAE121CFA}"/>
              </a:ext>
            </a:extLst>
          </p:cNvPr>
          <p:cNvCxnSpPr>
            <a:cxnSpLocks/>
          </p:cNvCxnSpPr>
          <p:nvPr/>
        </p:nvCxnSpPr>
        <p:spPr>
          <a:xfrm flipH="1">
            <a:off x="5410200" y="1459152"/>
            <a:ext cx="8229600" cy="4751148"/>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C80615A-976E-4198-B235-E9948D83649D}"/>
              </a:ext>
            </a:extLst>
          </p:cNvPr>
          <p:cNvSpPr txBox="1"/>
          <p:nvPr/>
        </p:nvSpPr>
        <p:spPr>
          <a:xfrm>
            <a:off x="3005018" y="5269439"/>
            <a:ext cx="2809637" cy="461665"/>
          </a:xfrm>
          <a:prstGeom prst="rect">
            <a:avLst/>
          </a:prstGeom>
          <a:noFill/>
        </p:spPr>
        <p:txBody>
          <a:bodyPr wrap="square" rtlCol="0">
            <a:spAutoFit/>
          </a:bodyPr>
          <a:lstStyle/>
          <a:p>
            <a:r>
              <a:rPr lang="en-US" sz="2400" b="1" dirty="0">
                <a:latin typeface="Gidole" panose="02000503000000000000" pitchFamily="2" charset="0"/>
              </a:rPr>
              <a:t>Observed value</a:t>
            </a:r>
          </a:p>
        </p:txBody>
      </p:sp>
      <p:sp>
        <p:nvSpPr>
          <p:cNvPr id="17" name="TextBox 16">
            <a:extLst>
              <a:ext uri="{FF2B5EF4-FFF2-40B4-BE49-F238E27FC236}">
                <a16:creationId xmlns:a16="http://schemas.microsoft.com/office/drawing/2014/main" id="{59EE86B8-3A1F-4382-AD54-47CD070CAE78}"/>
              </a:ext>
            </a:extLst>
          </p:cNvPr>
          <p:cNvSpPr txBox="1"/>
          <p:nvPr/>
        </p:nvSpPr>
        <p:spPr>
          <a:xfrm>
            <a:off x="3104147" y="5988232"/>
            <a:ext cx="2809637" cy="461665"/>
          </a:xfrm>
          <a:prstGeom prst="rect">
            <a:avLst/>
          </a:prstGeom>
          <a:noFill/>
        </p:spPr>
        <p:txBody>
          <a:bodyPr wrap="square" rtlCol="0">
            <a:spAutoFit/>
          </a:bodyPr>
          <a:lstStyle/>
          <a:p>
            <a:r>
              <a:rPr lang="en-US" sz="2400" b="1" dirty="0">
                <a:latin typeface="Gidole" panose="02000503000000000000" pitchFamily="2" charset="0"/>
              </a:rPr>
              <a:t>Estimated value</a:t>
            </a:r>
          </a:p>
        </p:txBody>
      </p:sp>
    </p:spTree>
    <p:extLst>
      <p:ext uri="{BB962C8B-B14F-4D97-AF65-F5344CB8AC3E}">
        <p14:creationId xmlns:p14="http://schemas.microsoft.com/office/powerpoint/2010/main" val="24873748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mpg-regression-demo.xlsx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relationship between weight (X) and mpg (Y)?</a:t>
            </a:r>
            <a:endParaRPr lang="en-US" sz="3600" dirty="0">
              <a:latin typeface="Gidole" panose="020B0604020202020204" charset="0"/>
            </a:endParaRPr>
          </a:p>
        </p:txBody>
      </p:sp>
    </p:spTree>
    <p:extLst>
      <p:ext uri="{BB962C8B-B14F-4D97-AF65-F5344CB8AC3E}">
        <p14:creationId xmlns:p14="http://schemas.microsoft.com/office/powerpoint/2010/main" val="34857227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mpg-regression-drill.xlsx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linear trend between lot size and sale price?</a:t>
            </a:r>
            <a:endParaRPr lang="en-US" sz="3600" dirty="0">
              <a:latin typeface="Gidole" panose="020B0604020202020204" charset="0"/>
            </a:endParaRPr>
          </a:p>
        </p:txBody>
      </p:sp>
    </p:spTree>
    <p:extLst>
      <p:ext uri="{BB962C8B-B14F-4D97-AF65-F5344CB8AC3E}">
        <p14:creationId xmlns:p14="http://schemas.microsoft.com/office/powerpoint/2010/main" val="39474523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MODEL DIAGNOSTICS: R-SQUARE</a:t>
            </a:r>
          </a:p>
        </p:txBody>
      </p:sp>
      <p:sp>
        <p:nvSpPr>
          <p:cNvPr id="9" name="Rectangle 8">
            <a:extLst>
              <a:ext uri="{FF2B5EF4-FFF2-40B4-BE49-F238E27FC236}">
                <a16:creationId xmlns:a16="http://schemas.microsoft.com/office/drawing/2014/main" id="{371C4D49-47A2-4890-86F3-1C738297DB16}"/>
              </a:ext>
            </a:extLst>
          </p:cNvPr>
          <p:cNvSpPr/>
          <p:nvPr/>
        </p:nvSpPr>
        <p:spPr>
          <a:xfrm>
            <a:off x="685800" y="5570620"/>
            <a:ext cx="5410200" cy="19350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Variability of Y</a:t>
            </a:r>
          </a:p>
        </p:txBody>
      </p:sp>
      <p:sp>
        <p:nvSpPr>
          <p:cNvPr id="21" name="Rectangle 20">
            <a:extLst>
              <a:ext uri="{FF2B5EF4-FFF2-40B4-BE49-F238E27FC236}">
                <a16:creationId xmlns:a16="http://schemas.microsoft.com/office/drawing/2014/main" id="{84E2578E-9413-4650-B755-878385A6DC05}"/>
              </a:ext>
            </a:extLst>
          </p:cNvPr>
          <p:cNvSpPr/>
          <p:nvPr/>
        </p:nvSpPr>
        <p:spPr>
          <a:xfrm>
            <a:off x="10909509" y="3848100"/>
            <a:ext cx="51816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Regression model</a:t>
            </a:r>
          </a:p>
        </p:txBody>
      </p:sp>
      <p:sp>
        <p:nvSpPr>
          <p:cNvPr id="24" name="Rectangle 23">
            <a:extLst>
              <a:ext uri="{FF2B5EF4-FFF2-40B4-BE49-F238E27FC236}">
                <a16:creationId xmlns:a16="http://schemas.microsoft.com/office/drawing/2014/main" id="{7DD1C110-12A2-4792-91A5-BD57C36F3D15}"/>
              </a:ext>
            </a:extLst>
          </p:cNvPr>
          <p:cNvSpPr/>
          <p:nvPr/>
        </p:nvSpPr>
        <p:spPr>
          <a:xfrm>
            <a:off x="10982738" y="7781803"/>
            <a:ext cx="5181600" cy="2240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Error</a:t>
            </a:r>
          </a:p>
        </p:txBody>
      </p:sp>
      <p:cxnSp>
        <p:nvCxnSpPr>
          <p:cNvPr id="14" name="Straight Arrow Connector 13">
            <a:extLst>
              <a:ext uri="{FF2B5EF4-FFF2-40B4-BE49-F238E27FC236}">
                <a16:creationId xmlns:a16="http://schemas.microsoft.com/office/drawing/2014/main" id="{3CA7CF19-6567-4BA0-A1A6-9F2CB649403D}"/>
              </a:ext>
            </a:extLst>
          </p:cNvPr>
          <p:cNvCxnSpPr/>
          <p:nvPr/>
        </p:nvCxnSpPr>
        <p:spPr>
          <a:xfrm flipV="1">
            <a:off x="6400800" y="4762500"/>
            <a:ext cx="4267200" cy="7620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F5DB2AC-0559-4DFC-A101-AE1C35A4B6FC}"/>
              </a:ext>
            </a:extLst>
          </p:cNvPr>
          <p:cNvCxnSpPr>
            <a:cxnSpLocks/>
          </p:cNvCxnSpPr>
          <p:nvPr/>
        </p:nvCxnSpPr>
        <p:spPr>
          <a:xfrm>
            <a:off x="6400800" y="7505700"/>
            <a:ext cx="4508709" cy="141046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C39B2AF-3279-4A09-9DB7-D2CE073D9A56}"/>
              </a:ext>
            </a:extLst>
          </p:cNvPr>
          <p:cNvSpPr txBox="1"/>
          <p:nvPr/>
        </p:nvSpPr>
        <p:spPr>
          <a:xfrm rot="20961041">
            <a:off x="6163448" y="4118466"/>
            <a:ext cx="4699248" cy="954107"/>
          </a:xfrm>
          <a:prstGeom prst="rect">
            <a:avLst/>
          </a:prstGeom>
          <a:noFill/>
        </p:spPr>
        <p:txBody>
          <a:bodyPr wrap="square" rtlCol="0">
            <a:spAutoFit/>
          </a:bodyPr>
          <a:lstStyle/>
          <a:p>
            <a:r>
              <a:rPr lang="en-US" sz="2800" dirty="0">
                <a:latin typeface="Gidole" panose="02000503000000000000" pitchFamily="2" charset="0"/>
              </a:rPr>
              <a:t>How much is explained here? </a:t>
            </a:r>
            <a:r>
              <a:rPr lang="en-US" sz="2800" i="1" dirty="0">
                <a:latin typeface="Gidole" panose="02000503000000000000" pitchFamily="2" charset="0"/>
              </a:rPr>
              <a:t>This is r-square</a:t>
            </a:r>
            <a:endParaRPr lang="en-US" sz="2800" dirty="0">
              <a:latin typeface="Gidole" panose="02000503000000000000" pitchFamily="2" charset="0"/>
            </a:endParaRPr>
          </a:p>
        </p:txBody>
      </p:sp>
      <p:sp>
        <p:nvSpPr>
          <p:cNvPr id="28" name="TextBox 27">
            <a:extLst>
              <a:ext uri="{FF2B5EF4-FFF2-40B4-BE49-F238E27FC236}">
                <a16:creationId xmlns:a16="http://schemas.microsoft.com/office/drawing/2014/main" id="{8902742B-4A26-4ADC-B60A-591A12EF70F4}"/>
              </a:ext>
            </a:extLst>
          </p:cNvPr>
          <p:cNvSpPr txBox="1"/>
          <p:nvPr/>
        </p:nvSpPr>
        <p:spPr>
          <a:xfrm rot="1096592">
            <a:off x="6300093" y="8588287"/>
            <a:ext cx="5939474" cy="523220"/>
          </a:xfrm>
          <a:prstGeom prst="rect">
            <a:avLst/>
          </a:prstGeom>
          <a:noFill/>
        </p:spPr>
        <p:txBody>
          <a:bodyPr wrap="square" rtlCol="0">
            <a:spAutoFit/>
          </a:bodyPr>
          <a:lstStyle/>
          <a:p>
            <a:r>
              <a:rPr lang="en-US" sz="2800" dirty="0">
                <a:latin typeface="Gidole" panose="02000503000000000000" pitchFamily="2" charset="0"/>
              </a:rPr>
              <a:t>This remains unexplained</a:t>
            </a:r>
          </a:p>
        </p:txBody>
      </p:sp>
    </p:spTree>
    <p:extLst>
      <p:ext uri="{BB962C8B-B14F-4D97-AF65-F5344CB8AC3E}">
        <p14:creationId xmlns:p14="http://schemas.microsoft.com/office/powerpoint/2010/main" val="27665250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66499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MAKING POINT PREDICTIONS</a:t>
            </a:r>
          </a:p>
        </p:txBody>
      </p:sp>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98818309-AE2D-4800-AFB3-48274A12C2EC}"/>
                  </a:ext>
                </a:extLst>
              </p:cNvPr>
              <p:cNvSpPr txBox="1"/>
              <p:nvPr/>
            </p:nvSpPr>
            <p:spPr>
              <a:xfrm>
                <a:off x="1828800" y="2034598"/>
                <a:ext cx="14935200" cy="97340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8800" b="0" i="1" smtClean="0">
                              <a:latin typeface="Cambria Math" panose="02040503050406030204" pitchFamily="18" charset="0"/>
                            </a:rPr>
                          </m:ctrlPr>
                        </m:accPr>
                        <m:e>
                          <m:r>
                            <a:rPr lang="en-US" sz="8800" b="0" i="1" smtClean="0">
                              <a:latin typeface="Cambria Math" panose="02040503050406030204" pitchFamily="18" charset="0"/>
                            </a:rPr>
                            <m:t>𝑌</m:t>
                          </m:r>
                        </m:e>
                      </m:acc>
                      <m:r>
                        <a:rPr lang="en-US" sz="8800" b="0" i="1" smtClean="0">
                          <a:latin typeface="Cambria Math" panose="02040503050406030204" pitchFamily="18" charset="0"/>
                        </a:rPr>
                        <m:t>=</m:t>
                      </m:r>
                      <m:sSub>
                        <m:sSubPr>
                          <m:ctrlPr>
                            <a:rPr lang="en-US" sz="8800" b="0" i="1" smtClean="0">
                              <a:latin typeface="Cambria Math" panose="02040503050406030204" pitchFamily="18" charset="0"/>
                            </a:rPr>
                          </m:ctrlPr>
                        </m:sSubPr>
                        <m:e>
                          <m:r>
                            <a:rPr lang="en-US" sz="8800" b="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a:p>
                <a:endParaRPr lang="en-US" sz="8800" dirty="0">
                  <a:latin typeface="Gidole" panose="02000503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r>
                        <a:rPr lang="en-US" sz="8800" i="1">
                          <a:latin typeface="Cambria Math" panose="02040503050406030204" pitchFamily="18" charset="0"/>
                        </a:rPr>
                        <m:t>=</m:t>
                      </m:r>
                      <m:r>
                        <a:rPr lang="en-US" sz="8800" b="0" i="1" smtClean="0">
                          <a:latin typeface="Cambria Math" panose="02040503050406030204" pitchFamily="18" charset="0"/>
                        </a:rPr>
                        <m:t>10</m:t>
                      </m:r>
                      <m:r>
                        <a:rPr lang="en-US" sz="8800" i="1">
                          <a:latin typeface="Cambria Math" panose="02040503050406030204" pitchFamily="18" charset="0"/>
                        </a:rPr>
                        <m:t>+</m:t>
                      </m:r>
                      <m:r>
                        <a:rPr lang="en-US" sz="8800" b="0" i="1" smtClean="0">
                          <a:latin typeface="Cambria Math" panose="02040503050406030204" pitchFamily="18" charset="0"/>
                        </a:rPr>
                        <m:t>.5∗4</m:t>
                      </m:r>
                    </m:oMath>
                  </m:oMathPara>
                </a14:m>
                <a:endParaRPr lang="en-US" sz="8800" dirty="0">
                  <a:latin typeface="Gidole" panose="02000503000000000000" pitchFamily="2" charset="0"/>
                </a:endParaRPr>
              </a:p>
              <a:p>
                <a:endParaRPr lang="en-US" sz="8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8800" b="1" i="1" smtClean="0">
                          <a:solidFill>
                            <a:schemeClr val="tx2"/>
                          </a:solidFill>
                          <a:latin typeface="Cambria Math" panose="02040503050406030204" pitchFamily="18" charset="0"/>
                        </a:rPr>
                        <m:t>𝟏𝟐</m:t>
                      </m:r>
                      <m:r>
                        <a:rPr lang="en-US" sz="8800" i="1">
                          <a:latin typeface="Cambria Math" panose="02040503050406030204" pitchFamily="18" charset="0"/>
                        </a:rPr>
                        <m:t>=10+.5∗4</m:t>
                      </m:r>
                    </m:oMath>
                  </m:oMathPara>
                </a14:m>
                <a:endParaRPr lang="en-US" sz="8800" dirty="0">
                  <a:latin typeface="Gidole" panose="02000503000000000000" pitchFamily="2" charset="0"/>
                </a:endParaRPr>
              </a:p>
              <a:p>
                <a:endParaRPr lang="en-US" sz="8800" dirty="0">
                  <a:latin typeface="Gidole" panose="02000503000000000000" pitchFamily="2" charset="0"/>
                </a:endParaRPr>
              </a:p>
              <a:p>
                <a:r>
                  <a:rPr lang="en-US" sz="8800" dirty="0">
                    <a:latin typeface="Gidole" panose="02000503000000000000" pitchFamily="2" charset="0"/>
                  </a:rPr>
                  <a:t>					</a:t>
                </a:r>
              </a:p>
            </p:txBody>
          </p:sp>
        </mc:Choice>
        <mc:Fallback>
          <p:sp>
            <p:nvSpPr>
              <p:cNvPr id="15" name="TextBox 14">
                <a:extLst>
                  <a:ext uri="{FF2B5EF4-FFF2-40B4-BE49-F238E27FC236}">
                    <a16:creationId xmlns:a16="http://schemas.microsoft.com/office/drawing/2014/main" id="{98818309-AE2D-4800-AFB3-48274A12C2EC}"/>
                  </a:ext>
                </a:extLst>
              </p:cNvPr>
              <p:cNvSpPr txBox="1">
                <a:spLocks noRot="1" noChangeAspect="1" noMove="1" noResize="1" noEditPoints="1" noAdjustHandles="1" noChangeArrowheads="1" noChangeShapeType="1" noTextEdit="1"/>
              </p:cNvSpPr>
              <p:nvPr/>
            </p:nvSpPr>
            <p:spPr>
              <a:xfrm>
                <a:off x="1828800" y="2034598"/>
                <a:ext cx="14935200" cy="973401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01717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ON WINDOWS:			ON MAC:</a:t>
            </a:r>
          </a:p>
        </p:txBody>
      </p:sp>
      <p:sp>
        <p:nvSpPr>
          <p:cNvPr id="10" name="TextBox 10"/>
          <p:cNvSpPr txBox="1"/>
          <p:nvPr/>
        </p:nvSpPr>
        <p:spPr>
          <a:xfrm>
            <a:off x="9296400" y="1968532"/>
            <a:ext cx="8239806"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Tools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Excel 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Click OK</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3323987"/>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File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Options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Go</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OK</a:t>
            </a:r>
          </a:p>
        </p:txBody>
      </p:sp>
    </p:spTree>
    <p:extLst>
      <p:ext uri="{BB962C8B-B14F-4D97-AF65-F5344CB8AC3E}">
        <p14:creationId xmlns:p14="http://schemas.microsoft.com/office/powerpoint/2010/main" val="10237821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8306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mpg-regression-diagnostics.xlsx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mpg for a car weighing 2,500 pounds?</a:t>
            </a:r>
          </a:p>
        </p:txBody>
      </p:sp>
    </p:spTree>
    <p:extLst>
      <p:ext uri="{BB962C8B-B14F-4D97-AF65-F5344CB8AC3E}">
        <p14:creationId xmlns:p14="http://schemas.microsoft.com/office/powerpoint/2010/main" val="189005854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9687605" cy="2769989"/>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housing-regression-diagnostics-drill.xlsx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sale price for a house with a lot of 2,400 square meters?</a:t>
            </a:r>
          </a:p>
        </p:txBody>
      </p:sp>
    </p:spTree>
    <p:extLst>
      <p:ext uri="{BB962C8B-B14F-4D97-AF65-F5344CB8AC3E}">
        <p14:creationId xmlns:p14="http://schemas.microsoft.com/office/powerpoint/2010/main" val="2948662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062922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Continue exploring linear regression</a:t>
            </a:r>
          </a:p>
          <a:p>
            <a:pPr marL="742950" lvl="1" indent="-285750">
              <a:buFont typeface="Arial" panose="020B0604020202020204" pitchFamily="34" charset="0"/>
              <a:buChar char="•"/>
            </a:pPr>
            <a:r>
              <a:rPr lang="en-US" sz="3600" dirty="0">
                <a:latin typeface="Gidole" panose="020B0604020202020204" charset="0"/>
              </a:rPr>
              <a:t>Assumptions</a:t>
            </a:r>
          </a:p>
          <a:p>
            <a:pPr marL="742950" lvl="1" indent="-285750">
              <a:buFont typeface="Arial" panose="020B0604020202020204" pitchFamily="34" charset="0"/>
              <a:buChar char="•"/>
            </a:pPr>
            <a:r>
              <a:rPr lang="en-US" sz="3600" dirty="0">
                <a:latin typeface="Gidole" panose="020B0604020202020204" charset="0"/>
              </a:rPr>
              <a:t>Multiple regression</a:t>
            </a:r>
          </a:p>
          <a:p>
            <a:pPr marL="742950" lvl="1" indent="-285750">
              <a:buFont typeface="Arial" panose="020B0604020202020204" pitchFamily="34" charset="0"/>
              <a:buChar char="•"/>
            </a:pPr>
            <a:r>
              <a:rPr lang="en-US" sz="3600" dirty="0">
                <a:latin typeface="Gidole" panose="020B0604020202020204" charset="0"/>
              </a:rPr>
              <a:t>Regression with categorical variables</a:t>
            </a:r>
          </a:p>
          <a:p>
            <a:pPr marL="285750" indent="-285750">
              <a:buFont typeface="Arial" panose="020B0604020202020204" pitchFamily="34" charset="0"/>
              <a:buChar char="•"/>
            </a:pPr>
            <a:r>
              <a:rPr lang="en-US" sz="3600" dirty="0">
                <a:latin typeface="Gidole" panose="020B0604020202020204" charset="0"/>
              </a:rPr>
              <a:t>Logistic regression</a:t>
            </a:r>
          </a:p>
          <a:p>
            <a:pPr marL="285750" indent="-285750">
              <a:buFont typeface="Arial" panose="020B0604020202020204" pitchFamily="34" charset="0"/>
              <a:buChar char="•"/>
            </a:pPr>
            <a:r>
              <a:rPr lang="en-US" sz="3600" dirty="0">
                <a:latin typeface="Gidole" panose="020B0604020202020204" charset="0"/>
              </a:rPr>
              <a:t>Simulation and optimization</a:t>
            </a:r>
          </a:p>
        </p:txBody>
      </p:sp>
    </p:spTree>
    <p:extLst>
      <p:ext uri="{BB962C8B-B14F-4D97-AF65-F5344CB8AC3E}">
        <p14:creationId xmlns:p14="http://schemas.microsoft.com/office/powerpoint/2010/main" val="21768109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https://learning.oreilly.com/library/view/predictive-analytics-microsoft/9780134682921/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Predictive Analytics: Microsoft Excel</a:t>
            </a:r>
            <a:r>
              <a:rPr lang="en-US" sz="4200" dirty="0">
                <a:solidFill>
                  <a:srgbClr val="FFFFFF"/>
                </a:solidFill>
                <a:latin typeface="League Spartan"/>
              </a:rPr>
              <a:t>, by Conrad Carlberg</a:t>
            </a:r>
          </a:p>
        </p:txBody>
      </p:sp>
      <p:pic>
        <p:nvPicPr>
          <p:cNvPr id="1026" name="Picture 2" descr="Predictive Analytics: Microsoft® Excel 2016 (2nd Edition ...">
            <a:extLst>
              <a:ext uri="{FF2B5EF4-FFF2-40B4-BE49-F238E27FC236}">
                <a16:creationId xmlns:a16="http://schemas.microsoft.com/office/drawing/2014/main" id="{2815E0CC-9615-4DD5-AC0F-AEDEFFE6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0" y="1283234"/>
            <a:ext cx="6116569" cy="797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EXPECTED VALUES AND REPEATED MEASURES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At the 95% confidence level</a:t>
            </a:r>
            <a:r>
              <a:rPr lang="en-US" sz="3600" dirty="0">
                <a:latin typeface="Gidole" panose="020B0604020202020204" charset="0"/>
              </a:rPr>
              <a:t> (a constant for the course)</a:t>
            </a:r>
            <a:endParaRPr lang="en-US" sz="3600" i="1" dirty="0">
              <a:latin typeface="Gidole" panose="020B0604020202020204" charset="0"/>
            </a:endParaRPr>
          </a:p>
        </p:txBody>
      </p:sp>
    </p:spTree>
    <p:extLst>
      <p:ext uri="{BB962C8B-B14F-4D97-AF65-F5344CB8AC3E}">
        <p14:creationId xmlns:p14="http://schemas.microsoft.com/office/powerpoint/2010/main" val="1825577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2651</TotalTime>
  <Words>6218</Words>
  <Application>Microsoft Office PowerPoint</Application>
  <PresentationFormat>Custom</PresentationFormat>
  <Paragraphs>543</Paragraphs>
  <Slides>78</Slides>
  <Notes>78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78</vt:i4>
      </vt:variant>
    </vt:vector>
  </HeadingPairs>
  <TitlesOfParts>
    <vt:vector size="89" baseType="lpstr">
      <vt:lpstr>Consolas</vt:lpstr>
      <vt:lpstr>League Spartan Italics</vt:lpstr>
      <vt:lpstr>League Spartan</vt:lpstr>
      <vt:lpstr>Gidole</vt:lpstr>
      <vt:lpstr>Open Sans Extra Bold</vt:lpstr>
      <vt:lpstr>Arial</vt:lpstr>
      <vt:lpstr>Calibri</vt:lpstr>
      <vt:lpstr>Cambria Math</vt:lpstr>
      <vt:lpstr>League Spartan Bold</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247</cp:revision>
  <dcterms:created xsi:type="dcterms:W3CDTF">2006-08-16T00:00:00Z</dcterms:created>
  <dcterms:modified xsi:type="dcterms:W3CDTF">2020-06-06T20:47:26Z</dcterms:modified>
  <dc:identifier>DADurESpNu8</dc:identifier>
</cp:coreProperties>
</file>

<file path=docProps/thumbnail.jpeg>
</file>